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27" r:id="rId3"/>
    <p:sldId id="257" r:id="rId4"/>
    <p:sldId id="258" r:id="rId5"/>
    <p:sldId id="259" r:id="rId6"/>
    <p:sldId id="260" r:id="rId7"/>
    <p:sldId id="324" r:id="rId8"/>
    <p:sldId id="263" r:id="rId9"/>
    <p:sldId id="264" r:id="rId10"/>
    <p:sldId id="265" r:id="rId11"/>
    <p:sldId id="266" r:id="rId12"/>
    <p:sldId id="325" r:id="rId13"/>
    <p:sldId id="326" r:id="rId14"/>
    <p:sldId id="268" r:id="rId15"/>
    <p:sldId id="269" r:id="rId16"/>
    <p:sldId id="270" r:id="rId17"/>
    <p:sldId id="271" r:id="rId18"/>
    <p:sldId id="272" r:id="rId19"/>
    <p:sldId id="273" r:id="rId20"/>
    <p:sldId id="274" r:id="rId21"/>
    <p:sldId id="275" r:id="rId22"/>
    <p:sldId id="314" r:id="rId23"/>
    <p:sldId id="315" r:id="rId24"/>
    <p:sldId id="316" r:id="rId25"/>
    <p:sldId id="317" r:id="rId26"/>
    <p:sldId id="318" r:id="rId27"/>
    <p:sldId id="319" r:id="rId28"/>
    <p:sldId id="320" r:id="rId29"/>
    <p:sldId id="321" r:id="rId30"/>
    <p:sldId id="328" r:id="rId31"/>
    <p:sldId id="322" r:id="rId32"/>
    <p:sldId id="323" r:id="rId33"/>
    <p:sldId id="291" r:id="rId34"/>
    <p:sldId id="293" r:id="rId35"/>
    <p:sldId id="294" r:id="rId36"/>
    <p:sldId id="295" r:id="rId37"/>
    <p:sldId id="296" r:id="rId38"/>
    <p:sldId id="329" r:id="rId39"/>
    <p:sldId id="330" r:id="rId40"/>
    <p:sldId id="331" r:id="rId41"/>
    <p:sldId id="333" r:id="rId42"/>
    <p:sldId id="334" r:id="rId43"/>
    <p:sldId id="332" r:id="rId44"/>
    <p:sldId id="300" r:id="rId45"/>
    <p:sldId id="301" r:id="rId46"/>
    <p:sldId id="302" r:id="rId47"/>
    <p:sldId id="303" r:id="rId48"/>
    <p:sldId id="304" r:id="rId49"/>
    <p:sldId id="305" r:id="rId50"/>
    <p:sldId id="306" r:id="rId51"/>
    <p:sldId id="307" r:id="rId52"/>
    <p:sldId id="308" r:id="rId53"/>
    <p:sldId id="309" r:id="rId54"/>
    <p:sldId id="335" r:id="rId55"/>
    <p:sldId id="336" r:id="rId56"/>
    <p:sldId id="338" r:id="rId57"/>
    <p:sldId id="346" r:id="rId58"/>
    <p:sldId id="339" r:id="rId59"/>
    <p:sldId id="340" r:id="rId60"/>
    <p:sldId id="341" r:id="rId61"/>
    <p:sldId id="342" r:id="rId62"/>
    <p:sldId id="343" r:id="rId63"/>
    <p:sldId id="344" r:id="rId64"/>
    <p:sldId id="345"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B60B2A2-FD65-9549-B960-0E1454828CD2}">
          <p14:sldIdLst>
            <p14:sldId id="256"/>
            <p14:sldId id="327"/>
            <p14:sldId id="257"/>
            <p14:sldId id="258"/>
            <p14:sldId id="259"/>
            <p14:sldId id="260"/>
            <p14:sldId id="324"/>
            <p14:sldId id="263"/>
            <p14:sldId id="264"/>
            <p14:sldId id="265"/>
            <p14:sldId id="266"/>
            <p14:sldId id="325"/>
            <p14:sldId id="326"/>
            <p14:sldId id="268"/>
            <p14:sldId id="269"/>
            <p14:sldId id="270"/>
            <p14:sldId id="271"/>
            <p14:sldId id="272"/>
            <p14:sldId id="273"/>
            <p14:sldId id="274"/>
            <p14:sldId id="275"/>
            <p14:sldId id="314"/>
            <p14:sldId id="315"/>
            <p14:sldId id="316"/>
            <p14:sldId id="317"/>
            <p14:sldId id="318"/>
            <p14:sldId id="319"/>
            <p14:sldId id="320"/>
            <p14:sldId id="321"/>
            <p14:sldId id="328"/>
            <p14:sldId id="322"/>
            <p14:sldId id="323"/>
            <p14:sldId id="291"/>
            <p14:sldId id="293"/>
            <p14:sldId id="294"/>
            <p14:sldId id="295"/>
            <p14:sldId id="296"/>
            <p14:sldId id="329"/>
            <p14:sldId id="330"/>
            <p14:sldId id="331"/>
            <p14:sldId id="333"/>
            <p14:sldId id="334"/>
            <p14:sldId id="332"/>
            <p14:sldId id="300"/>
            <p14:sldId id="301"/>
            <p14:sldId id="302"/>
            <p14:sldId id="303"/>
            <p14:sldId id="304"/>
            <p14:sldId id="305"/>
            <p14:sldId id="306"/>
            <p14:sldId id="307"/>
            <p14:sldId id="308"/>
            <p14:sldId id="309"/>
            <p14:sldId id="335"/>
            <p14:sldId id="336"/>
            <p14:sldId id="338"/>
            <p14:sldId id="346"/>
            <p14:sldId id="339"/>
            <p14:sldId id="340"/>
            <p14:sldId id="341"/>
            <p14:sldId id="342"/>
            <p14:sldId id="343"/>
            <p14:sldId id="344"/>
            <p14:sldId id="3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56"/>
    <p:restoredTop sz="77930"/>
  </p:normalViewPr>
  <p:slideViewPr>
    <p:cSldViewPr>
      <p:cViewPr>
        <p:scale>
          <a:sx n="180" d="100"/>
          <a:sy n="180" d="100"/>
        </p:scale>
        <p:origin x="104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file:////C:\Dokumente%20und%20Einstellungen\jannach\Eigene%20Dateien\6%20papers\ZZ_OUTDATED_RecommenderBook\Chapter%202a.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7697953871433"/>
          <c:y val="0.143312101910828"/>
          <c:w val="0.771583411420346"/>
          <c:h val="0.665605095541406"/>
        </c:manualLayout>
      </c:layout>
      <c:lineChart>
        <c:grouping val="standard"/>
        <c:varyColors val="0"/>
        <c:ser>
          <c:idx val="0"/>
          <c:order val="0"/>
          <c:tx>
            <c:strRef>
              <c:f>correlation!$B$5</c:f>
              <c:strCache>
                <c:ptCount val="1"/>
                <c:pt idx="0">
                  <c:v>Alice</c:v>
                </c:pt>
              </c:strCache>
            </c:strRef>
          </c:tx>
          <c:spPr>
            <a:ln w="25400">
              <a:solidFill>
                <a:srgbClr val="000080"/>
              </a:solidFill>
              <a:prstDash val="solid"/>
            </a:ln>
          </c:spPr>
          <c:marker>
            <c:symbol val="diamond"/>
            <c:size val="7"/>
            <c:spPr>
              <a:solidFill>
                <a:srgbClr val="000080"/>
              </a:solidFill>
              <a:ln>
                <a:solidFill>
                  <a:srgbClr val="000080"/>
                </a:solidFill>
                <a:prstDash val="solid"/>
              </a:ln>
            </c:spPr>
          </c:marker>
          <c:cat>
            <c:strRef>
              <c:f>correlation!$C$4:$F$4</c:f>
              <c:strCache>
                <c:ptCount val="4"/>
                <c:pt idx="0">
                  <c:v>Item1</c:v>
                </c:pt>
                <c:pt idx="1">
                  <c:v>Item2</c:v>
                </c:pt>
                <c:pt idx="2">
                  <c:v>Item3</c:v>
                </c:pt>
                <c:pt idx="3">
                  <c:v>Item4</c:v>
                </c:pt>
              </c:strCache>
            </c:strRef>
          </c:cat>
          <c:val>
            <c:numRef>
              <c:f>correlation!$C$5:$F$5</c:f>
              <c:numCache>
                <c:formatCode>0</c:formatCode>
                <c:ptCount val="4"/>
                <c:pt idx="0">
                  <c:v>5.0</c:v>
                </c:pt>
                <c:pt idx="1">
                  <c:v>3.0</c:v>
                </c:pt>
                <c:pt idx="2">
                  <c:v>4.0</c:v>
                </c:pt>
                <c:pt idx="3">
                  <c:v>4.0</c:v>
                </c:pt>
              </c:numCache>
            </c:numRef>
          </c:val>
          <c:smooth val="0"/>
        </c:ser>
        <c:ser>
          <c:idx val="1"/>
          <c:order val="1"/>
          <c:tx>
            <c:strRef>
              <c:f>correlation!$B$6</c:f>
              <c:strCache>
                <c:ptCount val="1"/>
                <c:pt idx="0">
                  <c:v>User1</c:v>
                </c:pt>
              </c:strCache>
            </c:strRef>
          </c:tx>
          <c:spPr>
            <a:ln w="25400">
              <a:solidFill>
                <a:srgbClr val="008000"/>
              </a:solidFill>
              <a:prstDash val="solid"/>
            </a:ln>
          </c:spPr>
          <c:marker>
            <c:symbol val="square"/>
            <c:size val="7"/>
            <c:spPr>
              <a:solidFill>
                <a:srgbClr val="003300"/>
              </a:solidFill>
              <a:ln>
                <a:solidFill>
                  <a:srgbClr val="003300"/>
                </a:solidFill>
                <a:prstDash val="solid"/>
              </a:ln>
            </c:spPr>
          </c:marker>
          <c:cat>
            <c:strRef>
              <c:f>correlation!$C$4:$F$4</c:f>
              <c:strCache>
                <c:ptCount val="4"/>
                <c:pt idx="0">
                  <c:v>Item1</c:v>
                </c:pt>
                <c:pt idx="1">
                  <c:v>Item2</c:v>
                </c:pt>
                <c:pt idx="2">
                  <c:v>Item3</c:v>
                </c:pt>
                <c:pt idx="3">
                  <c:v>Item4</c:v>
                </c:pt>
              </c:strCache>
            </c:strRef>
          </c:cat>
          <c:val>
            <c:numRef>
              <c:f>correlation!$C$6:$F$6</c:f>
              <c:numCache>
                <c:formatCode>0</c:formatCode>
                <c:ptCount val="4"/>
                <c:pt idx="0">
                  <c:v>3.0</c:v>
                </c:pt>
                <c:pt idx="1">
                  <c:v>1.0</c:v>
                </c:pt>
                <c:pt idx="2">
                  <c:v>2.0</c:v>
                </c:pt>
                <c:pt idx="3">
                  <c:v>3.0</c:v>
                </c:pt>
              </c:numCache>
            </c:numRef>
          </c:val>
          <c:smooth val="0"/>
        </c:ser>
        <c:ser>
          <c:idx val="4"/>
          <c:order val="2"/>
          <c:tx>
            <c:strRef>
              <c:f>correlation!$B$9</c:f>
              <c:strCache>
                <c:ptCount val="1"/>
                <c:pt idx="0">
                  <c:v>User4</c:v>
                </c:pt>
              </c:strCache>
            </c:strRef>
          </c:tx>
          <c:spPr>
            <a:ln w="25400">
              <a:solidFill>
                <a:srgbClr val="800080"/>
              </a:solidFill>
              <a:prstDash val="solid"/>
            </a:ln>
          </c:spPr>
          <c:marker>
            <c:symbol val="star"/>
            <c:size val="7"/>
            <c:spPr>
              <a:noFill/>
              <a:ln>
                <a:solidFill>
                  <a:srgbClr val="800080"/>
                </a:solidFill>
                <a:prstDash val="solid"/>
              </a:ln>
            </c:spPr>
          </c:marker>
          <c:cat>
            <c:strRef>
              <c:f>correlation!$C$4:$F$4</c:f>
              <c:strCache>
                <c:ptCount val="4"/>
                <c:pt idx="0">
                  <c:v>Item1</c:v>
                </c:pt>
                <c:pt idx="1">
                  <c:v>Item2</c:v>
                </c:pt>
                <c:pt idx="2">
                  <c:v>Item3</c:v>
                </c:pt>
                <c:pt idx="3">
                  <c:v>Item4</c:v>
                </c:pt>
              </c:strCache>
            </c:strRef>
          </c:cat>
          <c:val>
            <c:numRef>
              <c:f>correlation!$C$9:$F$9</c:f>
              <c:numCache>
                <c:formatCode>0</c:formatCode>
                <c:ptCount val="4"/>
                <c:pt idx="0">
                  <c:v>1.0</c:v>
                </c:pt>
                <c:pt idx="1">
                  <c:v>5.0</c:v>
                </c:pt>
                <c:pt idx="2">
                  <c:v>5.0</c:v>
                </c:pt>
                <c:pt idx="3">
                  <c:v>2.0</c:v>
                </c:pt>
              </c:numCache>
            </c:numRef>
          </c:val>
          <c:smooth val="0"/>
        </c:ser>
        <c:dLbls>
          <c:showLegendKey val="0"/>
          <c:showVal val="0"/>
          <c:showCatName val="0"/>
          <c:showSerName val="0"/>
          <c:showPercent val="0"/>
          <c:showBubbleSize val="0"/>
        </c:dLbls>
        <c:marker val="1"/>
        <c:smooth val="0"/>
        <c:axId val="-195907840"/>
        <c:axId val="-195905712"/>
      </c:lineChart>
      <c:catAx>
        <c:axId val="-195907840"/>
        <c:scaling>
          <c:orientation val="minMax"/>
        </c:scaling>
        <c:delete val="0"/>
        <c:axPos val="b"/>
        <c:title>
          <c:tx>
            <c:rich>
              <a:bodyPr/>
              <a:lstStyle/>
              <a:p>
                <a:pPr>
                  <a:defRPr/>
                </a:pPr>
                <a:r>
                  <a:rPr lang="de-DE"/>
                  <a:t>Ratings</a:t>
                </a:r>
              </a:p>
            </c:rich>
          </c:tx>
          <c:layout>
            <c:manualLayout>
              <c:xMode val="edge"/>
              <c:yMode val="edge"/>
              <c:x val="0.0161870503597124"/>
              <c:y val="0.401273885350319"/>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a:pPr>
            <a:endParaRPr lang="zh-CN"/>
          </a:p>
        </c:txPr>
        <c:crossAx val="-195905712"/>
        <c:crosses val="autoZero"/>
        <c:auto val="1"/>
        <c:lblAlgn val="ctr"/>
        <c:lblOffset val="100"/>
        <c:tickLblSkip val="1"/>
        <c:tickMarkSkip val="1"/>
        <c:noMultiLvlLbl val="0"/>
      </c:catAx>
      <c:valAx>
        <c:axId val="-195905712"/>
        <c:scaling>
          <c:orientation val="minMax"/>
        </c:scaling>
        <c:delete val="0"/>
        <c:axPos val="l"/>
        <c:majorGridlines>
          <c:spPr>
            <a:ln w="3175">
              <a:solidFill>
                <a:srgbClr val="000000"/>
              </a:solidFill>
              <a:prstDash val="solid"/>
            </a:ln>
          </c:spPr>
        </c:majorGridlines>
        <c:numFmt formatCode="0" sourceLinked="1"/>
        <c:majorTickMark val="out"/>
        <c:minorTickMark val="none"/>
        <c:tickLblPos val="nextTo"/>
        <c:spPr>
          <a:ln w="3175">
            <a:solidFill>
              <a:srgbClr val="000000"/>
            </a:solidFill>
            <a:prstDash val="solid"/>
          </a:ln>
        </c:spPr>
        <c:txPr>
          <a:bodyPr rot="0" vert="horz"/>
          <a:lstStyle/>
          <a:p>
            <a:pPr>
              <a:defRPr/>
            </a:pPr>
            <a:endParaRPr lang="zh-CN"/>
          </a:p>
        </c:txPr>
        <c:crossAx val="-195907840"/>
        <c:crosses val="autoZero"/>
        <c:crossBetween val="between"/>
      </c:valAx>
      <c:spPr>
        <a:noFill/>
        <a:ln w="12700">
          <a:solidFill>
            <a:srgbClr val="808080"/>
          </a:solidFill>
          <a:prstDash val="solid"/>
        </a:ln>
      </c:spPr>
    </c:plotArea>
    <c:legend>
      <c:legendPos val="r"/>
      <c:layout>
        <c:manualLayout>
          <c:xMode val="edge"/>
          <c:yMode val="edge"/>
          <c:x val="0.767986366812061"/>
          <c:y val="0.0891719745222935"/>
          <c:w val="0.12050378594762"/>
          <c:h val="0.305732484076433"/>
        </c:manualLayout>
      </c:layout>
      <c:overlay val="0"/>
      <c:spPr>
        <a:solidFill>
          <a:srgbClr val="FFFFFF"/>
        </a:solidFill>
        <a:ln w="3175">
          <a:solidFill>
            <a:srgbClr val="000000"/>
          </a:solidFill>
          <a:prstDash val="solid"/>
        </a:ln>
      </c:spPr>
    </c:legend>
    <c:plotVisOnly val="1"/>
    <c:dispBlanksAs val="gap"/>
    <c:showDLblsOverMax val="0"/>
  </c:chart>
  <c:spPr>
    <a:solidFill>
      <a:srgbClr val="FFFFFF"/>
    </a:solidFill>
    <a:ln w="3175">
      <a:solidFill>
        <a:srgbClr val="000000"/>
      </a:solidFill>
      <a:prstDash val="solid"/>
    </a:ln>
  </c:spPr>
  <c:txPr>
    <a:bodyPr/>
    <a:lstStyle/>
    <a:p>
      <a:pPr>
        <a:defRPr sz="800" b="0" i="0" u="none" strike="noStrike" baseline="0">
          <a:solidFill>
            <a:srgbClr val="000000"/>
          </a:solidFill>
          <a:latin typeface="+mn-lt"/>
          <a:ea typeface="Arial"/>
          <a:cs typeface="Aria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44834-A4EF-0F45-B0FB-CBF5716448C7}" type="datetimeFigureOut">
              <a:rPr kumimoji="1" lang="zh-CN" altLang="en-US" smtClean="0"/>
              <a:t>2017/7/6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154A06-5D57-E24D-B709-7714A05A2731}" type="slidenum">
              <a:rPr kumimoji="1" lang="zh-CN" altLang="en-US" smtClean="0"/>
              <a:t>‹#›</a:t>
            </a:fld>
            <a:endParaRPr kumimoji="1" lang="zh-CN" altLang="en-US"/>
          </a:p>
        </p:txBody>
      </p:sp>
    </p:spTree>
    <p:extLst>
      <p:ext uri="{BB962C8B-B14F-4D97-AF65-F5344CB8AC3E}">
        <p14:creationId xmlns:p14="http://schemas.microsoft.com/office/powerpoint/2010/main" val="649227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25</a:t>
            </a:fld>
            <a:endParaRPr lang="de-DE"/>
          </a:p>
        </p:txBody>
      </p:sp>
    </p:spTree>
    <p:extLst>
      <p:ext uri="{BB962C8B-B14F-4D97-AF65-F5344CB8AC3E}">
        <p14:creationId xmlns:p14="http://schemas.microsoft.com/office/powerpoint/2010/main" val="1411100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26</a:t>
            </a:fld>
            <a:endParaRPr lang="de-DE"/>
          </a:p>
        </p:txBody>
      </p:sp>
    </p:spTree>
    <p:extLst>
      <p:ext uri="{BB962C8B-B14F-4D97-AF65-F5344CB8AC3E}">
        <p14:creationId xmlns:p14="http://schemas.microsoft.com/office/powerpoint/2010/main" val="1207499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27</a:t>
            </a:fld>
            <a:endParaRPr lang="de-DE"/>
          </a:p>
        </p:txBody>
      </p:sp>
    </p:spTree>
    <p:extLst>
      <p:ext uri="{BB962C8B-B14F-4D97-AF65-F5344CB8AC3E}">
        <p14:creationId xmlns:p14="http://schemas.microsoft.com/office/powerpoint/2010/main" val="143978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29</a:t>
            </a:fld>
            <a:endParaRPr lang="de-DE"/>
          </a:p>
        </p:txBody>
      </p:sp>
    </p:spTree>
    <p:extLst>
      <p:ext uri="{BB962C8B-B14F-4D97-AF65-F5344CB8AC3E}">
        <p14:creationId xmlns:p14="http://schemas.microsoft.com/office/powerpoint/2010/main" val="142078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en-US"/>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30</a:t>
            </a:fld>
            <a:endParaRPr lang="de-DE"/>
          </a:p>
        </p:txBody>
      </p:sp>
    </p:spTree>
    <p:extLst>
      <p:ext uri="{BB962C8B-B14F-4D97-AF65-F5344CB8AC3E}">
        <p14:creationId xmlns:p14="http://schemas.microsoft.com/office/powerpoint/2010/main" val="1384332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0" y="685800"/>
            <a:ext cx="4572000" cy="3429000"/>
          </a:xfrm>
        </p:spPr>
      </p:sp>
      <p:sp>
        <p:nvSpPr>
          <p:cNvPr id="3" name="Notizenplatzhalter 2"/>
          <p:cNvSpPr>
            <a:spLocks noGrp="1"/>
          </p:cNvSpPr>
          <p:nvPr>
            <p:ph type="body" idx="1"/>
          </p:nvPr>
        </p:nvSpPr>
        <p:spPr/>
        <p:txBody>
          <a:bodyPr>
            <a:normAutofit/>
          </a:bodyPr>
          <a:lstStyle/>
          <a:p>
            <a:endParaRPr lang="en-US" dirty="0"/>
          </a:p>
        </p:txBody>
      </p:sp>
      <p:sp>
        <p:nvSpPr>
          <p:cNvPr id="4" name="Foliennummernplatzhalter 3"/>
          <p:cNvSpPr>
            <a:spLocks noGrp="1"/>
          </p:cNvSpPr>
          <p:nvPr>
            <p:ph type="sldNum" sz="quarter" idx="10"/>
          </p:nvPr>
        </p:nvSpPr>
        <p:spPr/>
        <p:txBody>
          <a:bodyPr/>
          <a:lstStyle/>
          <a:p>
            <a:pPr>
              <a:defRPr/>
            </a:pPr>
            <a:fld id="{E7A11710-6318-4617-9CDC-41D645B51453}" type="slidenum">
              <a:rPr lang="de-DE" smtClean="0"/>
              <a:pPr>
                <a:defRPr/>
              </a:pPr>
              <a:t>32</a:t>
            </a:fld>
            <a:endParaRPr lang="de-DE"/>
          </a:p>
        </p:txBody>
      </p:sp>
    </p:spTree>
    <p:extLst>
      <p:ext uri="{BB962C8B-B14F-4D97-AF65-F5344CB8AC3E}">
        <p14:creationId xmlns:p14="http://schemas.microsoft.com/office/powerpoint/2010/main" val="789558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smtClean="0">
                <a:solidFill>
                  <a:schemeClr val="tx1"/>
                </a:solidFill>
                <a:effectLst/>
                <a:latin typeface="+mn-lt"/>
                <a:ea typeface="+mn-ea"/>
                <a:cs typeface="+mn-cs"/>
              </a:rPr>
              <a:t>基本的矩阵分解方法通过学习用户和物品的特征向量进行预测，即用户和物品的交互信息。用户的特征向量代表了用户的兴趣，物品的特征向量代表了物品的特点，且每一个维度相互对应，两个向量的内积表示用户对该物品的喜好程度。但是我们观测到的评分数据大部分都是都是和用户或物品无关的因素产生的效果，即有很大一部分因素是和用户对物品的喜好无关而只取决于用户或物品本身特性的。例如，对于乐观的用户来说，它的评分行为普遍偏高，而对批判性用户来说，他的评分记录普遍偏低，即使他们对同一物品的评分相同，但是他们对该物品的喜好程度却并不一样。同理，对物品来说，以电影为例，受大众欢迎的电影得到的评分普遍偏高，而一些烂片的评分普遍偏低，这些因素都是独立于用户或产品的因素，而和用户对产品的的喜好无关。</a:t>
            </a:r>
          </a:p>
          <a:p>
            <a:pPr fontAlgn="base"/>
            <a:r>
              <a:rPr lang="zh-CN" altLang="en-US" sz="1200" b="0" i="0" kern="1200" dirty="0" smtClean="0">
                <a:solidFill>
                  <a:schemeClr val="tx1"/>
                </a:solidFill>
                <a:effectLst/>
                <a:latin typeface="+mn-lt"/>
                <a:ea typeface="+mn-ea"/>
                <a:cs typeface="+mn-cs"/>
              </a:rPr>
              <a:t>我们把这些独立于用户或独立于物品的因素称为偏置</a:t>
            </a:r>
            <a:r>
              <a:rPr lang="en-US" altLang="zh-CN" sz="1200" b="0" i="0" kern="1200" dirty="0" smtClean="0">
                <a:solidFill>
                  <a:schemeClr val="tx1"/>
                </a:solidFill>
                <a:effectLst/>
                <a:latin typeface="+mn-lt"/>
                <a:ea typeface="+mn-ea"/>
                <a:cs typeface="+mn-cs"/>
              </a:rPr>
              <a:t>(Bias)</a:t>
            </a:r>
            <a:r>
              <a:rPr lang="zh-CN" altLang="en-US" sz="1200" b="0" i="0" kern="1200" dirty="0" smtClean="0">
                <a:solidFill>
                  <a:schemeClr val="tx1"/>
                </a:solidFill>
                <a:effectLst/>
                <a:latin typeface="+mn-lt"/>
                <a:ea typeface="+mn-ea"/>
                <a:cs typeface="+mn-cs"/>
              </a:rPr>
              <a:t>部分，将用户和物品的交互即用户对物品的喜好部分称为个性化部分。事实上，在矩阵分解模型中偏好部分对提高评分预测准确率起的作用要大大高于个性化部分所起的作用，以</a:t>
            </a:r>
            <a:r>
              <a:rPr lang="en-US" altLang="zh-CN" sz="1200" b="0" i="0" kern="1200" dirty="0" smtClean="0">
                <a:solidFill>
                  <a:schemeClr val="tx1"/>
                </a:solidFill>
                <a:effectLst/>
                <a:latin typeface="+mn-lt"/>
                <a:ea typeface="+mn-ea"/>
                <a:cs typeface="+mn-cs"/>
              </a:rPr>
              <a:t>Netflix Prize</a:t>
            </a:r>
            <a:r>
              <a:rPr lang="zh-CN" altLang="en-US" sz="1200" b="0" i="0" kern="1200" dirty="0" smtClean="0">
                <a:solidFill>
                  <a:schemeClr val="tx1"/>
                </a:solidFill>
                <a:effectLst/>
                <a:latin typeface="+mn-lt"/>
                <a:ea typeface="+mn-ea"/>
                <a:cs typeface="+mn-cs"/>
              </a:rPr>
              <a:t>推荐比赛数据集为例为例，</a:t>
            </a:r>
            <a:r>
              <a:rPr lang="en-US" altLang="zh-CN" sz="1200" b="0" i="0" kern="1200" dirty="0" smtClean="0">
                <a:solidFill>
                  <a:schemeClr val="tx1"/>
                </a:solidFill>
                <a:effectLst/>
                <a:latin typeface="+mn-lt"/>
                <a:ea typeface="+mn-ea"/>
                <a:cs typeface="+mn-cs"/>
              </a:rPr>
              <a:t>Yehuda </a:t>
            </a:r>
            <a:r>
              <a:rPr lang="en-US" altLang="zh-CN" sz="1200" b="0" i="0" kern="1200" dirty="0" err="1" smtClean="0">
                <a:solidFill>
                  <a:schemeClr val="tx1"/>
                </a:solidFill>
                <a:effectLst/>
                <a:latin typeface="+mn-lt"/>
                <a:ea typeface="+mn-ea"/>
                <a:cs typeface="+mn-cs"/>
              </a:rPr>
              <a:t>Koren</a:t>
            </a:r>
            <a:r>
              <a:rPr lang="zh-CN" altLang="en-US" sz="1200" b="0" i="0" kern="1200" dirty="0" smtClean="0">
                <a:solidFill>
                  <a:schemeClr val="tx1"/>
                </a:solidFill>
                <a:effectLst/>
                <a:latin typeface="+mn-lt"/>
                <a:ea typeface="+mn-ea"/>
                <a:cs typeface="+mn-cs"/>
              </a:rPr>
              <a:t>仅使用偏置部分可以将评分误差降低</a:t>
            </a:r>
            <a:r>
              <a:rPr lang="en-US" altLang="zh-CN" sz="1200" b="0" i="0" kern="1200" dirty="0" smtClean="0">
                <a:solidFill>
                  <a:schemeClr val="tx1"/>
                </a:solidFill>
                <a:effectLst/>
                <a:latin typeface="+mn-lt"/>
                <a:ea typeface="+mn-ea"/>
                <a:cs typeface="+mn-cs"/>
              </a:rPr>
              <a:t>32%</a:t>
            </a:r>
            <a:r>
              <a:rPr lang="zh-CN" altLang="en-US" sz="1200" b="0" i="0" kern="1200" dirty="0" smtClean="0">
                <a:solidFill>
                  <a:schemeClr val="tx1"/>
                </a:solidFill>
                <a:effectLst/>
                <a:latin typeface="+mn-lt"/>
                <a:ea typeface="+mn-ea"/>
                <a:cs typeface="+mn-cs"/>
              </a:rPr>
              <a:t>，而加入个性化部分能降低</a:t>
            </a:r>
            <a:r>
              <a:rPr lang="en-US" altLang="zh-CN" sz="1200" b="0" i="0" kern="1200" dirty="0" smtClean="0">
                <a:solidFill>
                  <a:schemeClr val="tx1"/>
                </a:solidFill>
                <a:effectLst/>
                <a:latin typeface="+mn-lt"/>
                <a:ea typeface="+mn-ea"/>
                <a:cs typeface="+mn-cs"/>
              </a:rPr>
              <a:t>42%</a:t>
            </a:r>
            <a:r>
              <a:rPr lang="zh-CN" altLang="en-US" sz="1200" b="0" i="0" kern="1200" dirty="0" smtClean="0">
                <a:solidFill>
                  <a:schemeClr val="tx1"/>
                </a:solidFill>
                <a:effectLst/>
                <a:latin typeface="+mn-lt"/>
                <a:ea typeface="+mn-ea"/>
                <a:cs typeface="+mn-cs"/>
              </a:rPr>
              <a:t>，也就是说只有</a:t>
            </a:r>
            <a:r>
              <a:rPr lang="en-US" altLang="zh-CN" sz="1200" b="0" i="0" kern="1200" dirty="0" smtClean="0">
                <a:solidFill>
                  <a:schemeClr val="tx1"/>
                </a:solidFill>
                <a:effectLst/>
                <a:latin typeface="+mn-lt"/>
                <a:ea typeface="+mn-ea"/>
                <a:cs typeface="+mn-cs"/>
              </a:rPr>
              <a:t>10%</a:t>
            </a:r>
            <a:r>
              <a:rPr lang="zh-CN" altLang="en-US" sz="1200" b="0" i="0" kern="1200" dirty="0" smtClean="0">
                <a:solidFill>
                  <a:schemeClr val="tx1"/>
                </a:solidFill>
                <a:effectLst/>
                <a:latin typeface="+mn-lt"/>
                <a:ea typeface="+mn-ea"/>
                <a:cs typeface="+mn-cs"/>
              </a:rPr>
              <a:t>是个性化部分起到的作用，这也充分说明了偏置部分所起的重要性，剩下的</a:t>
            </a:r>
            <a:r>
              <a:rPr lang="en-US" altLang="zh-CN" sz="1200" b="0" i="0" kern="1200" dirty="0" smtClean="0">
                <a:solidFill>
                  <a:schemeClr val="tx1"/>
                </a:solidFill>
                <a:effectLst/>
                <a:latin typeface="+mn-lt"/>
                <a:ea typeface="+mn-ea"/>
                <a:cs typeface="+mn-cs"/>
              </a:rPr>
              <a:t>58%</a:t>
            </a:r>
            <a:r>
              <a:rPr lang="zh-CN" altLang="en-US" sz="1200" b="0" i="0" kern="1200" dirty="0" smtClean="0">
                <a:solidFill>
                  <a:schemeClr val="tx1"/>
                </a:solidFill>
                <a:effectLst/>
                <a:latin typeface="+mn-lt"/>
                <a:ea typeface="+mn-ea"/>
                <a:cs typeface="+mn-cs"/>
              </a:rPr>
              <a:t>的误差</a:t>
            </a:r>
            <a:r>
              <a:rPr lang="en-US" altLang="zh-CN" sz="1200" b="0" i="0" kern="1200" dirty="0" smtClean="0">
                <a:solidFill>
                  <a:schemeClr val="tx1"/>
                </a:solidFill>
                <a:effectLst/>
                <a:latin typeface="+mn-lt"/>
                <a:ea typeface="+mn-ea"/>
                <a:cs typeface="+mn-cs"/>
              </a:rPr>
              <a:t>Yehuda </a:t>
            </a:r>
            <a:r>
              <a:rPr lang="en-US" altLang="zh-CN" sz="1200" b="0" i="0" kern="1200" dirty="0" err="1" smtClean="0">
                <a:solidFill>
                  <a:schemeClr val="tx1"/>
                </a:solidFill>
                <a:effectLst/>
                <a:latin typeface="+mn-lt"/>
                <a:ea typeface="+mn-ea"/>
                <a:cs typeface="+mn-cs"/>
              </a:rPr>
              <a:t>Koren</a:t>
            </a:r>
            <a:r>
              <a:rPr lang="zh-CN" altLang="en-US" sz="1200" b="0" i="0" kern="1200" dirty="0" smtClean="0">
                <a:solidFill>
                  <a:schemeClr val="tx1"/>
                </a:solidFill>
                <a:effectLst/>
                <a:latin typeface="+mn-lt"/>
                <a:ea typeface="+mn-ea"/>
                <a:cs typeface="+mn-cs"/>
              </a:rPr>
              <a:t>将称之为模型不可解释部分，包括数据噪音等因素。</a:t>
            </a:r>
          </a:p>
          <a:p>
            <a:endParaRPr kumimoji="1" lang="zh-CN" altLang="en-US" dirty="0"/>
          </a:p>
        </p:txBody>
      </p:sp>
      <p:sp>
        <p:nvSpPr>
          <p:cNvPr id="4" name="幻灯片编号占位符 3"/>
          <p:cNvSpPr>
            <a:spLocks noGrp="1"/>
          </p:cNvSpPr>
          <p:nvPr>
            <p:ph type="sldNum" sz="quarter" idx="10"/>
          </p:nvPr>
        </p:nvSpPr>
        <p:spPr/>
        <p:txBody>
          <a:bodyPr/>
          <a:lstStyle/>
          <a:p>
            <a:fld id="{05154A06-5D57-E24D-B709-7714A05A2731}" type="slidenum">
              <a:rPr kumimoji="1" lang="zh-CN" altLang="en-US" smtClean="0"/>
              <a:t>40</a:t>
            </a:fld>
            <a:endParaRPr kumimoji="1" lang="zh-CN" altLang="en-US"/>
          </a:p>
        </p:txBody>
      </p:sp>
    </p:spTree>
    <p:extLst>
      <p:ext uri="{BB962C8B-B14F-4D97-AF65-F5344CB8AC3E}">
        <p14:creationId xmlns:p14="http://schemas.microsoft.com/office/powerpoint/2010/main" val="704524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5154A06-5D57-E24D-B709-7714A05A2731}" type="slidenum">
              <a:rPr kumimoji="1" lang="zh-CN" altLang="en-US" smtClean="0"/>
              <a:t>43</a:t>
            </a:fld>
            <a:endParaRPr kumimoji="1" lang="zh-CN" altLang="en-US"/>
          </a:p>
        </p:txBody>
      </p:sp>
    </p:spTree>
    <p:extLst>
      <p:ext uri="{BB962C8B-B14F-4D97-AF65-F5344CB8AC3E}">
        <p14:creationId xmlns:p14="http://schemas.microsoft.com/office/powerpoint/2010/main" val="134704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C1F4DF-45CD-7B40-9A47-62AFE1C78E4D}" type="slidenum">
              <a:rPr lang="en-US" smtClean="0"/>
              <a:t>64</a:t>
            </a:fld>
            <a:endParaRPr lang="en-US"/>
          </a:p>
        </p:txBody>
      </p:sp>
    </p:spTree>
    <p:extLst>
      <p:ext uri="{BB962C8B-B14F-4D97-AF65-F5344CB8AC3E}">
        <p14:creationId xmlns:p14="http://schemas.microsoft.com/office/powerpoint/2010/main" val="1990627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el und Inhalt">
    <p:spTree>
      <p:nvGrpSpPr>
        <p:cNvPr id="1" name=""/>
        <p:cNvGrpSpPr/>
        <p:nvPr/>
      </p:nvGrpSpPr>
      <p:grpSpPr>
        <a:xfrm>
          <a:off x="0" y="0"/>
          <a:ext cx="0" cy="0"/>
          <a:chOff x="0" y="0"/>
          <a:chExt cx="0" cy="0"/>
        </a:xfrm>
      </p:grpSpPr>
      <p:sp>
        <p:nvSpPr>
          <p:cNvPr id="8" name="Inhaltsplatzhalter 7"/>
          <p:cNvSpPr>
            <a:spLocks noGrp="1"/>
          </p:cNvSpPr>
          <p:nvPr>
            <p:ph sz="quarter" idx="1"/>
          </p:nvPr>
        </p:nvSpPr>
        <p:spPr>
          <a:xfrm>
            <a:off x="457200" y="1556792"/>
            <a:ext cx="8229600" cy="4937760"/>
          </a:xfrm>
        </p:spPr>
        <p:txBody>
          <a:bodyPr/>
          <a:lstStyle/>
          <a:p>
            <a:pPr lvl="0" eaLnBrk="1" latinLnBrk="0" hangingPunct="1"/>
            <a:r>
              <a:rPr lang="de-DE" dirty="0" smtClean="0"/>
              <a:t>Textmasterformat bearbeiten</a:t>
            </a:r>
          </a:p>
          <a:p>
            <a:pPr lvl="1" eaLnBrk="1" latinLnBrk="0" hangingPunct="1"/>
            <a:r>
              <a:rPr lang="de-DE" dirty="0" smtClean="0"/>
              <a:t>Zweite Ebene</a:t>
            </a:r>
          </a:p>
          <a:p>
            <a:pPr lvl="2" eaLnBrk="1" latinLnBrk="0" hangingPunct="1"/>
            <a:r>
              <a:rPr lang="de-DE" dirty="0" smtClean="0"/>
              <a:t>Dritte Ebene</a:t>
            </a:r>
          </a:p>
          <a:p>
            <a:pPr lvl="3" eaLnBrk="1" latinLnBrk="0" hangingPunct="1"/>
            <a:r>
              <a:rPr lang="de-DE" dirty="0" smtClean="0"/>
              <a:t>Vierte Ebene</a:t>
            </a:r>
          </a:p>
          <a:p>
            <a:pPr lvl="4" eaLnBrk="1" latinLnBrk="0" hangingPunct="1"/>
            <a:r>
              <a:rPr lang="de-DE" dirty="0" smtClean="0"/>
              <a:t>Fünfte Ebene</a:t>
            </a:r>
            <a:endParaRPr kumimoji="0" lang="en-US" dirty="0"/>
          </a:p>
        </p:txBody>
      </p:sp>
      <p:sp>
        <p:nvSpPr>
          <p:cNvPr id="3" name="Titel 2"/>
          <p:cNvSpPr>
            <a:spLocks noGrp="1"/>
          </p:cNvSpPr>
          <p:nvPr>
            <p:ph type="title"/>
          </p:nvPr>
        </p:nvSpPr>
        <p:spPr/>
        <p:txBody>
          <a:bodyPr/>
          <a:lstStyle>
            <a:lvl1pPr>
              <a:defRPr>
                <a:solidFill>
                  <a:schemeClr val="tx1"/>
                </a:solidFill>
                <a:latin typeface="+mj-ea"/>
                <a:ea typeface="+mj-ea"/>
                <a:cs typeface="Times New Roman" charset="0"/>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7885055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p:nvPr>
        </p:nvSpPr>
        <p:spPr/>
        <p:txBody>
          <a:bodyPr/>
          <a:lstStyle/>
          <a:p>
            <a:r>
              <a:rPr lang="en-US" smtClean="0"/>
              <a:t>Title</a:t>
            </a:r>
            <a:endParaRPr lang="en-US"/>
          </a:p>
        </p:txBody>
      </p:sp>
      <p:sp>
        <p:nvSpPr>
          <p:cNvPr id="3" name="Text 2"/>
          <p:cNvSpPr>
            <a:spLocks noGrp="1"/>
          </p:cNvSpPr>
          <p:nvPr>
            <p:ph type="body" idx="1"/>
          </p:nvPr>
        </p:nvSpPr>
        <p:spPr/>
        <p:txBody>
          <a:bodyPr/>
          <a:lstStyle/>
          <a:p>
            <a:pPr lvl="0"/>
            <a:r>
              <a:rPr lang="en-US" smtClean="0"/>
              <a:t>Text</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3"/>
          <p:cNvSpPr>
            <a:spLocks noGrp="1"/>
          </p:cNvSpPr>
          <p:nvPr>
            <p:ph type="dt" sz="half" idx="10"/>
          </p:nvPr>
        </p:nvSpPr>
        <p:spPr/>
        <p:txBody>
          <a:bodyPr/>
          <a:lstStyle/>
          <a:p>
            <a:fld id="{C16525B2-4347-4F72-BAF7-76B19438D329}" type="datetimeFigureOut">
              <a:rPr lang="en-US" smtClean="0"/>
              <a:t>7/6/17</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606097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2017/7/6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2017/7/6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tiff"/></Relationships>
</file>

<file path=ppt/slides/_rels/slide47.xml.rels><?xml version="1.0" encoding="UTF-8" standalone="yes"?>
<Relationships xmlns="http://schemas.openxmlformats.org/package/2006/relationships"><Relationship Id="rId11" Type="http://schemas.openxmlformats.org/officeDocument/2006/relationships/image" Target="../media/image49.tiff"/><Relationship Id="rId12" Type="http://schemas.openxmlformats.org/officeDocument/2006/relationships/image" Target="../media/image50.tiff"/><Relationship Id="rId13"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7" Type="http://schemas.openxmlformats.org/officeDocument/2006/relationships/image" Target="../media/image45.tiff"/><Relationship Id="rId8" Type="http://schemas.openxmlformats.org/officeDocument/2006/relationships/image" Target="../media/image46.tiff"/><Relationship Id="rId9" Type="http://schemas.openxmlformats.org/officeDocument/2006/relationships/image" Target="../media/image47.tiff"/><Relationship Id="rId10" Type="http://schemas.openxmlformats.org/officeDocument/2006/relationships/image" Target="../media/image48.tiff"/></Relationships>
</file>

<file path=ppt/slides/_rels/slide48.xml.rels><?xml version="1.0" encoding="UTF-8" standalone="yes"?>
<Relationships xmlns="http://schemas.openxmlformats.org/package/2006/relationships"><Relationship Id="rId11" Type="http://schemas.openxmlformats.org/officeDocument/2006/relationships/image" Target="../media/image49.tiff"/><Relationship Id="rId12" Type="http://schemas.openxmlformats.org/officeDocument/2006/relationships/image" Target="../media/image50.tiff"/><Relationship Id="rId13" Type="http://schemas.openxmlformats.org/officeDocument/2006/relationships/image" Target="../media/image51.tiff"/><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4.tiff"/><Relationship Id="rId7" Type="http://schemas.openxmlformats.org/officeDocument/2006/relationships/image" Target="../media/image45.tiff"/><Relationship Id="rId8" Type="http://schemas.openxmlformats.org/officeDocument/2006/relationships/image" Target="../media/image46.tiff"/><Relationship Id="rId9" Type="http://schemas.openxmlformats.org/officeDocument/2006/relationships/image" Target="../media/image47.tiff"/><Relationship Id="rId10"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tiff"/></Relationships>
</file>

<file path=ppt/slides/_rels/slide51.xml.rels><?xml version="1.0" encoding="UTF-8" standalone="yes"?>
<Relationships xmlns="http://schemas.openxmlformats.org/package/2006/relationships"><Relationship Id="rId11" Type="http://schemas.openxmlformats.org/officeDocument/2006/relationships/image" Target="../media/image51.tiff"/><Relationship Id="rId12" Type="http://schemas.openxmlformats.org/officeDocument/2006/relationships/image" Target="../media/image52.tiff"/><Relationship Id="rId13" Type="http://schemas.openxmlformats.org/officeDocument/2006/relationships/image" Target="../media/image53.tiff"/><Relationship Id="rId14" Type="http://schemas.openxmlformats.org/officeDocument/2006/relationships/image" Target="../media/image54.tiff"/><Relationship Id="rId15" Type="http://schemas.openxmlformats.org/officeDocument/2006/relationships/image" Target="../media/image55.tiff"/><Relationship Id="rId16" Type="http://schemas.openxmlformats.org/officeDocument/2006/relationships/image" Target="../media/image56.tiff"/><Relationship Id="rId17" Type="http://schemas.openxmlformats.org/officeDocument/2006/relationships/image" Target="../media/image57.tiff"/><Relationship Id="rId18" Type="http://schemas.openxmlformats.org/officeDocument/2006/relationships/image" Target="../media/image58.tiff"/><Relationship Id="rId19"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3.tiff"/><Relationship Id="rId6" Type="http://schemas.openxmlformats.org/officeDocument/2006/relationships/image" Target="../media/image45.tiff"/><Relationship Id="rId7" Type="http://schemas.openxmlformats.org/officeDocument/2006/relationships/image" Target="../media/image46.tiff"/><Relationship Id="rId8" Type="http://schemas.openxmlformats.org/officeDocument/2006/relationships/image" Target="../media/image47.tiff"/><Relationship Id="rId9" Type="http://schemas.openxmlformats.org/officeDocument/2006/relationships/image" Target="../media/image48.tiff"/><Relationship Id="rId10" Type="http://schemas.openxmlformats.org/officeDocument/2006/relationships/image" Target="../media/image49.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8.png"/><Relationship Id="rId3"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116466"/>
            <a:ext cx="6858000" cy="1790700"/>
          </a:xfrm>
        </p:spPr>
        <p:txBody>
          <a:bodyPr/>
          <a:lstStyle/>
          <a:p>
            <a:r>
              <a:rPr lang="zh-CN" altLang="en-US" smtClean="0"/>
              <a:t>推荐系统</a:t>
            </a:r>
            <a:endParaRPr lang="en-US" dirty="0"/>
          </a:p>
        </p:txBody>
      </p:sp>
      <p:sp>
        <p:nvSpPr>
          <p:cNvPr id="3" name="Subtitle 2"/>
          <p:cNvSpPr>
            <a:spLocks noGrp="1"/>
          </p:cNvSpPr>
          <p:nvPr>
            <p:ph type="subTitle" idx="1"/>
          </p:nvPr>
        </p:nvSpPr>
        <p:spPr>
          <a:xfrm>
            <a:off x="1143000" y="3976222"/>
            <a:ext cx="6858000" cy="1241822"/>
          </a:xfrm>
        </p:spPr>
        <p:txBody>
          <a:bodyPr/>
          <a:lstStyle/>
          <a:p>
            <a:endParaRPr lang="en-US" dirty="0"/>
          </a:p>
        </p:txBody>
      </p:sp>
    </p:spTree>
    <p:extLst>
      <p:ext uri="{BB962C8B-B14F-4D97-AF65-F5344CB8AC3E}">
        <p14:creationId xmlns:p14="http://schemas.microsoft.com/office/powerpoint/2010/main" val="1520880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1774293"/>
            <a:ext cx="8001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方案</a:t>
            </a:r>
            <a:r>
              <a:rPr lang="en-US" sz="3300" dirty="0" smtClean="0"/>
              <a:t> </a:t>
            </a:r>
            <a:r>
              <a:rPr lang="en-US" sz="3300" dirty="0"/>
              <a:t>1: </a:t>
            </a:r>
            <a:br>
              <a:rPr lang="en-US" sz="3300" dirty="0"/>
            </a:br>
            <a:r>
              <a:rPr lang="zh-CN" altLang="en-US" sz="3300" dirty="0" smtClean="0"/>
              <a:t>分类模型</a:t>
            </a:r>
            <a:endParaRPr lang="en-US" sz="3300" dirty="0"/>
          </a:p>
        </p:txBody>
      </p:sp>
    </p:spTree>
    <p:extLst>
      <p:ext uri="{BB962C8B-B14F-4D97-AF65-F5344CB8AC3E}">
        <p14:creationId xmlns:p14="http://schemas.microsoft.com/office/powerpoint/2010/main" val="847995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计算用户购买某种商品的概率</a:t>
            </a:r>
            <a:endParaRPr lang="en-US" dirty="0"/>
          </a:p>
        </p:txBody>
      </p:sp>
      <p:sp>
        <p:nvSpPr>
          <p:cNvPr id="4" name="Rectangle 3"/>
          <p:cNvSpPr/>
          <p:nvPr/>
        </p:nvSpPr>
        <p:spPr>
          <a:xfrm>
            <a:off x="1475656" y="2596247"/>
            <a:ext cx="2002094" cy="21388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用户个人信息</a:t>
            </a:r>
            <a:endParaRPr lang="en-US" altLang="zh-CN" dirty="0" smtClean="0"/>
          </a:p>
          <a:p>
            <a:pPr algn="ctr"/>
            <a:endParaRPr lang="en-US" dirty="0"/>
          </a:p>
          <a:p>
            <a:pPr algn="ctr"/>
            <a:r>
              <a:rPr lang="zh-CN" altLang="en-US" dirty="0"/>
              <a:t>历史购买信息</a:t>
            </a:r>
            <a:endParaRPr lang="en-US" altLang="zh-CN" dirty="0" smtClean="0"/>
          </a:p>
          <a:p>
            <a:pPr algn="ctr"/>
            <a:endParaRPr lang="en-US" dirty="0"/>
          </a:p>
          <a:p>
            <a:pPr algn="ctr"/>
            <a:r>
              <a:rPr lang="zh-CN" altLang="en-US" dirty="0" smtClean="0"/>
              <a:t>商品信息</a:t>
            </a:r>
            <a:endParaRPr lang="en-US" dirty="0"/>
          </a:p>
          <a:p>
            <a:pPr algn="ctr"/>
            <a:endParaRPr lang="en-US" dirty="0"/>
          </a:p>
          <a:p>
            <a:pPr algn="ctr"/>
            <a:r>
              <a:rPr lang="zh-CN" altLang="en-US" dirty="0" smtClean="0"/>
              <a:t>其它信息</a:t>
            </a:r>
            <a:endParaRPr lang="en-US" dirty="0"/>
          </a:p>
        </p:txBody>
      </p:sp>
      <p:sp>
        <p:nvSpPr>
          <p:cNvPr id="5" name="Rectangle 4"/>
          <p:cNvSpPr/>
          <p:nvPr/>
        </p:nvSpPr>
        <p:spPr>
          <a:xfrm>
            <a:off x="4327624" y="3328308"/>
            <a:ext cx="1382662" cy="67473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分类器</a:t>
            </a:r>
            <a:endParaRPr lang="en-US" dirty="0">
              <a:solidFill>
                <a:schemeClr val="tx1"/>
              </a:solidFill>
            </a:endParaRPr>
          </a:p>
        </p:txBody>
      </p:sp>
      <p:sp>
        <p:nvSpPr>
          <p:cNvPr id="6" name="TextBox 5"/>
          <p:cNvSpPr txBox="1"/>
          <p:nvPr/>
        </p:nvSpPr>
        <p:spPr>
          <a:xfrm>
            <a:off x="6320501" y="2942998"/>
            <a:ext cx="619432" cy="369332"/>
          </a:xfrm>
          <a:prstGeom prst="rect">
            <a:avLst/>
          </a:prstGeom>
          <a:noFill/>
        </p:spPr>
        <p:txBody>
          <a:bodyPr wrap="square" rtlCol="0">
            <a:spAutoFit/>
          </a:bodyPr>
          <a:lstStyle/>
          <a:p>
            <a:r>
              <a:rPr lang="en-US" dirty="0"/>
              <a:t>Yes!</a:t>
            </a:r>
          </a:p>
        </p:txBody>
      </p:sp>
      <p:sp>
        <p:nvSpPr>
          <p:cNvPr id="7" name="TextBox 6"/>
          <p:cNvSpPr txBox="1"/>
          <p:nvPr/>
        </p:nvSpPr>
        <p:spPr>
          <a:xfrm>
            <a:off x="6320501" y="4043772"/>
            <a:ext cx="619432" cy="369332"/>
          </a:xfrm>
          <a:prstGeom prst="rect">
            <a:avLst/>
          </a:prstGeom>
          <a:noFill/>
        </p:spPr>
        <p:txBody>
          <a:bodyPr wrap="square" rtlCol="0">
            <a:spAutoFit/>
          </a:bodyPr>
          <a:lstStyle/>
          <a:p>
            <a:r>
              <a:rPr lang="en-US"/>
              <a:t>No!</a:t>
            </a:r>
          </a:p>
        </p:txBody>
      </p:sp>
      <p:cxnSp>
        <p:nvCxnSpPr>
          <p:cNvPr id="9" name="Straight Arrow Connector 8"/>
          <p:cNvCxnSpPr>
            <a:stCxn id="4" idx="3"/>
            <a:endCxn id="5" idx="1"/>
          </p:cNvCxnSpPr>
          <p:nvPr/>
        </p:nvCxnSpPr>
        <p:spPr>
          <a:xfrm>
            <a:off x="3477750" y="3665678"/>
            <a:ext cx="84987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a:endCxn id="6" idx="1"/>
          </p:cNvCxnSpPr>
          <p:nvPr/>
        </p:nvCxnSpPr>
        <p:spPr>
          <a:xfrm flipV="1">
            <a:off x="5710286" y="3127664"/>
            <a:ext cx="610215" cy="5380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a:endCxn id="7" idx="1"/>
          </p:cNvCxnSpPr>
          <p:nvPr/>
        </p:nvCxnSpPr>
        <p:spPr>
          <a:xfrm>
            <a:off x="5710286" y="3665678"/>
            <a:ext cx="610215" cy="5627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5425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normAutofit/>
          </a:bodyPr>
          <a:lstStyle/>
          <a:p>
            <a:r>
              <a:rPr lang="zh-CN" altLang="en-US" dirty="0" smtClean="0">
                <a:solidFill>
                  <a:schemeClr val="tx1"/>
                </a:solidFill>
              </a:rPr>
              <a:t>基于个人信息进行</a:t>
            </a:r>
            <a:r>
              <a:rPr lang="zh-CN" altLang="en-US" dirty="0" smtClean="0"/>
              <a:t>分类推荐</a:t>
            </a:r>
            <a:endParaRPr lang="en-US" dirty="0">
              <a:solidFill>
                <a:schemeClr val="tx1"/>
              </a:solidFill>
            </a:endParaRPr>
          </a:p>
        </p:txBody>
      </p:sp>
      <p:sp>
        <p:nvSpPr>
          <p:cNvPr id="3" name="Inhaltsplatzhalter 2"/>
          <p:cNvSpPr>
            <a:spLocks noGrp="1"/>
          </p:cNvSpPr>
          <p:nvPr>
            <p:ph idx="1"/>
          </p:nvPr>
        </p:nvSpPr>
        <p:spPr>
          <a:xfrm>
            <a:off x="467544" y="5157192"/>
            <a:ext cx="8229600" cy="1152128"/>
          </a:xfrm>
        </p:spPr>
        <p:txBody>
          <a:bodyPr>
            <a:normAutofit fontScale="70000" lnSpcReduction="20000"/>
          </a:bodyPr>
          <a:lstStyle/>
          <a:p>
            <a:r>
              <a:rPr lang="zh-CN" altLang="en-US" dirty="0" smtClean="0"/>
              <a:t>不需要历史数据，没有冷启动问题。</a:t>
            </a:r>
          </a:p>
          <a:p>
            <a:r>
              <a:rPr lang="zh-CN" altLang="en-US" dirty="0" smtClean="0"/>
              <a:t>不依赖于物品的属性，因此其他领域的问题都可无缝接入。</a:t>
            </a:r>
          </a:p>
          <a:p>
            <a:r>
              <a:rPr lang="zh-CN" altLang="en-US" dirty="0" smtClean="0"/>
              <a:t>算法比较粗糙，效果很难令人满意，只适合简单的推荐。</a:t>
            </a:r>
            <a:endParaRPr lang="en-US" dirty="0"/>
          </a:p>
        </p:txBody>
      </p:sp>
      <p:pic>
        <p:nvPicPr>
          <p:cNvPr id="205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84784"/>
            <a:ext cx="5472608" cy="332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9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4079" y="237559"/>
            <a:ext cx="8229600" cy="1143000"/>
          </a:xfrm>
        </p:spPr>
        <p:txBody>
          <a:bodyPr>
            <a:normAutofit/>
          </a:bodyPr>
          <a:lstStyle/>
          <a:p>
            <a:r>
              <a:rPr lang="zh-CN" altLang="en-US" dirty="0" smtClean="0"/>
              <a:t>基于历史购买信息进行分类推荐</a:t>
            </a:r>
            <a:endParaRPr lang="en-US" dirty="0"/>
          </a:p>
        </p:txBody>
      </p:sp>
      <p:sp>
        <p:nvSpPr>
          <p:cNvPr id="3" name="Inhaltsplatzhalter 2"/>
          <p:cNvSpPr>
            <a:spLocks noGrp="1"/>
          </p:cNvSpPr>
          <p:nvPr>
            <p:ph idx="1"/>
          </p:nvPr>
        </p:nvSpPr>
        <p:spPr>
          <a:xfrm>
            <a:off x="467544" y="5085184"/>
            <a:ext cx="8229600" cy="1656184"/>
          </a:xfrm>
        </p:spPr>
        <p:txBody>
          <a:bodyPr>
            <a:normAutofit fontScale="70000" lnSpcReduction="20000"/>
          </a:bodyPr>
          <a:lstStyle/>
          <a:p>
            <a:r>
              <a:rPr lang="zh-CN" altLang="en-US" dirty="0" smtClean="0"/>
              <a:t>对用户兴趣可以很好的建模，并通过对物品属性维度的增加，获得更好的推荐精度。</a:t>
            </a:r>
          </a:p>
          <a:p>
            <a:r>
              <a:rPr lang="zh-CN" altLang="en-US" dirty="0" smtClean="0"/>
              <a:t>物品的属性有限，很难有效的得到更多数据。</a:t>
            </a:r>
          </a:p>
          <a:p>
            <a:r>
              <a:rPr lang="zh-CN" altLang="en-US" dirty="0" smtClean="0"/>
              <a:t>物品相似度的衡量标准只考虑到了物品本身，有一定的片面性。</a:t>
            </a:r>
          </a:p>
          <a:p>
            <a:r>
              <a:rPr lang="zh-CN" altLang="en-US" dirty="0" smtClean="0"/>
              <a:t>需要用户购买物品的历史数据，有冷启动的问题。</a:t>
            </a:r>
            <a:endParaRPr lang="en-US" dirty="0"/>
          </a:p>
        </p:txBody>
      </p:sp>
      <p:pic>
        <p:nvPicPr>
          <p:cNvPr id="3074"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76483"/>
            <a:ext cx="5544616" cy="3416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434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1774293"/>
            <a:ext cx="8001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方案</a:t>
            </a:r>
            <a:r>
              <a:rPr lang="en-US" sz="3300" dirty="0" smtClean="0"/>
              <a:t> </a:t>
            </a:r>
            <a:r>
              <a:rPr lang="en-US" sz="3300" dirty="0"/>
              <a:t>2: </a:t>
            </a:r>
            <a:br>
              <a:rPr lang="en-US" sz="3300" dirty="0"/>
            </a:br>
            <a:r>
              <a:rPr lang="zh-CN" altLang="en-US" sz="3300" dirty="0" smtClean="0"/>
              <a:t>协同过滤</a:t>
            </a:r>
            <a:endParaRPr lang="en-US" sz="3300" dirty="0"/>
          </a:p>
        </p:txBody>
      </p:sp>
    </p:spTree>
    <p:extLst>
      <p:ext uri="{BB962C8B-B14F-4D97-AF65-F5344CB8AC3E}">
        <p14:creationId xmlns:p14="http://schemas.microsoft.com/office/powerpoint/2010/main" val="466317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共现矩阵</a:t>
            </a:r>
            <a:endParaRPr lang="en-US" dirty="0"/>
          </a:p>
        </p:txBody>
      </p:sp>
      <p:sp>
        <p:nvSpPr>
          <p:cNvPr id="3" name="Content Placeholder 2"/>
          <p:cNvSpPr>
            <a:spLocks noGrp="1"/>
          </p:cNvSpPr>
          <p:nvPr>
            <p:ph idx="1"/>
          </p:nvPr>
        </p:nvSpPr>
        <p:spPr/>
        <p:txBody>
          <a:bodyPr>
            <a:normAutofit/>
          </a:bodyPr>
          <a:lstStyle/>
          <a:p>
            <a:r>
              <a:rPr lang="zh-CN" altLang="en-US" dirty="0" smtClean="0"/>
              <a:t>购买尿布的人同时也会购买婴儿用纸巾</a:t>
            </a:r>
            <a:endParaRPr lang="en-US" b="1" dirty="0"/>
          </a:p>
          <a:p>
            <a:endParaRPr lang="en-US" b="1" dirty="0" smtClean="0"/>
          </a:p>
          <a:p>
            <a:r>
              <a:rPr lang="en-US" b="1" dirty="0" smtClean="0"/>
              <a:t>Matrix C:</a:t>
            </a:r>
          </a:p>
          <a:p>
            <a:pPr lvl="1"/>
            <a:r>
              <a:rPr lang="zh-CN" altLang="en-US" dirty="0" smtClean="0"/>
              <a:t>存储同时购买商品</a:t>
            </a:r>
            <a:r>
              <a:rPr lang="en-US" dirty="0" err="1" smtClean="0"/>
              <a:t>i</a:t>
            </a:r>
            <a:r>
              <a:rPr lang="zh-CN" altLang="en-US" dirty="0" smtClean="0"/>
              <a:t>与商品</a:t>
            </a:r>
            <a:r>
              <a:rPr lang="en-US" dirty="0" smtClean="0"/>
              <a:t> j</a:t>
            </a:r>
            <a:r>
              <a:rPr lang="zh-CN" altLang="en-US" dirty="0" smtClean="0"/>
              <a:t>的用户数量</a:t>
            </a:r>
            <a:r>
              <a:rPr lang="en-US" dirty="0" smtClean="0"/>
              <a:t> </a:t>
            </a:r>
          </a:p>
          <a:p>
            <a:pPr lvl="1"/>
            <a:r>
              <a:rPr lang="zh-CN" altLang="en-US" dirty="0" smtClean="0">
                <a:solidFill>
                  <a:schemeClr val="accent1"/>
                </a:solidFill>
              </a:rPr>
              <a:t>对称性</a:t>
            </a:r>
            <a:r>
              <a:rPr lang="en-US" dirty="0" smtClean="0">
                <a:solidFill>
                  <a:schemeClr val="accent1"/>
                </a:solidFill>
              </a:rPr>
              <a:t>: </a:t>
            </a:r>
            <a:r>
              <a:rPr lang="en-US" dirty="0" err="1" smtClean="0">
                <a:solidFill>
                  <a:schemeClr val="accent1"/>
                </a:solidFill>
              </a:rPr>
              <a:t>C</a:t>
            </a:r>
            <a:r>
              <a:rPr lang="en-US" baseline="-25000" dirty="0" err="1" smtClean="0">
                <a:solidFill>
                  <a:schemeClr val="accent1"/>
                </a:solidFill>
              </a:rPr>
              <a:t>ij</a:t>
            </a:r>
            <a:r>
              <a:rPr lang="en-US" dirty="0" smtClean="0">
                <a:solidFill>
                  <a:schemeClr val="accent1"/>
                </a:solidFill>
              </a:rPr>
              <a:t> = </a:t>
            </a:r>
            <a:r>
              <a:rPr lang="en-US" dirty="0" err="1" smtClean="0">
                <a:solidFill>
                  <a:schemeClr val="accent1"/>
                </a:solidFill>
              </a:rPr>
              <a:t>C</a:t>
            </a:r>
            <a:r>
              <a:rPr lang="en-US" baseline="-25000" dirty="0" err="1" smtClean="0">
                <a:solidFill>
                  <a:schemeClr val="accent1"/>
                </a:solidFill>
              </a:rPr>
              <a:t>ji</a:t>
            </a:r>
            <a:endParaRPr lang="en-US" dirty="0">
              <a:solidFill>
                <a:schemeClr val="accent1"/>
              </a:solidFill>
            </a:endParaRPr>
          </a:p>
          <a:p>
            <a:pPr lvl="1"/>
            <a:endParaRPr lang="en-US" dirty="0"/>
          </a:p>
        </p:txBody>
      </p:sp>
    </p:spTree>
    <p:extLst>
      <p:ext uri="{BB962C8B-B14F-4D97-AF65-F5344CB8AC3E}">
        <p14:creationId xmlns:p14="http://schemas.microsoft.com/office/powerpoint/2010/main" val="1226092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548680"/>
            <a:ext cx="8362021" cy="994172"/>
          </a:xfrm>
        </p:spPr>
        <p:txBody>
          <a:bodyPr>
            <a:normAutofit/>
          </a:bodyPr>
          <a:lstStyle/>
          <a:p>
            <a:r>
              <a:rPr lang="zh-CN" altLang="en-US" dirty="0" smtClean="0"/>
              <a:t>根据共现矩阵进行推荐</a:t>
            </a:r>
            <a:endParaRPr lang="en-US" dirty="0"/>
          </a:p>
        </p:txBody>
      </p:sp>
      <p:sp>
        <p:nvSpPr>
          <p:cNvPr id="3" name="Content Placeholder 2"/>
          <p:cNvSpPr>
            <a:spLocks noGrp="1"/>
          </p:cNvSpPr>
          <p:nvPr>
            <p:ph idx="1"/>
          </p:nvPr>
        </p:nvSpPr>
        <p:spPr/>
        <p:txBody>
          <a:bodyPr/>
          <a:lstStyle/>
          <a:p>
            <a:r>
              <a:rPr lang="zh-CN" altLang="en-US" dirty="0" smtClean="0"/>
              <a:t>用户</a:t>
            </a:r>
            <a:r>
              <a:rPr lang="en-US" dirty="0" smtClean="0"/>
              <a:t> v</a:t>
            </a:r>
            <a:r>
              <a:rPr lang="en-US" baseline="-25000" dirty="0" smtClean="0"/>
              <a:t>i</a:t>
            </a:r>
            <a:r>
              <a:rPr lang="en-US" dirty="0" smtClean="0"/>
              <a:t> </a:t>
            </a:r>
            <a:r>
              <a:rPr lang="zh-CN" altLang="en-US" dirty="0" smtClean="0"/>
              <a:t>购买了</a:t>
            </a:r>
            <a:r>
              <a:rPr lang="zh-CN" altLang="en-US" dirty="0" smtClean="0">
                <a:solidFill>
                  <a:srgbClr val="C00000"/>
                </a:solidFill>
              </a:rPr>
              <a:t>尿布</a:t>
            </a:r>
            <a:endParaRPr lang="en-US" dirty="0" smtClean="0">
              <a:solidFill>
                <a:srgbClr val="C00000"/>
              </a:solidFill>
            </a:endParaRPr>
          </a:p>
          <a:p>
            <a:pPr marL="685800" lvl="1" indent="-342900">
              <a:buFont typeface="+mj-lt"/>
              <a:buAutoNum type="arabicPeriod"/>
            </a:pPr>
            <a:endParaRPr lang="en-US" dirty="0" smtClean="0"/>
          </a:p>
          <a:p>
            <a:pPr marL="685800" lvl="1" indent="-342900">
              <a:buFont typeface="+mj-lt"/>
              <a:buAutoNum type="arabicPeriod"/>
            </a:pPr>
            <a:r>
              <a:rPr lang="zh-CN" altLang="en-US" dirty="0" smtClean="0"/>
              <a:t>查看矩阵</a:t>
            </a:r>
            <a:r>
              <a:rPr lang="en-US" altLang="zh-CN" dirty="0" smtClean="0"/>
              <a:t>C</a:t>
            </a:r>
            <a:r>
              <a:rPr lang="zh-CN" altLang="en-US" dirty="0" smtClean="0"/>
              <a:t>中</a:t>
            </a:r>
            <a:r>
              <a:rPr lang="zh-CN" altLang="en-US" dirty="0" smtClean="0">
                <a:solidFill>
                  <a:srgbClr val="C00000"/>
                </a:solidFill>
              </a:rPr>
              <a:t>尿布</a:t>
            </a:r>
            <a:r>
              <a:rPr lang="zh-CN" altLang="en-US" dirty="0" smtClean="0"/>
              <a:t>所在的行</a:t>
            </a:r>
            <a:endParaRPr lang="en-US" dirty="0" smtClean="0"/>
          </a:p>
          <a:p>
            <a:pPr marL="685800" lvl="1" indent="-342900">
              <a:buFont typeface="+mj-lt"/>
              <a:buAutoNum type="arabicPeriod"/>
            </a:pPr>
            <a:endParaRPr lang="en-US" dirty="0"/>
          </a:p>
          <a:p>
            <a:pPr marL="685800" lvl="1" indent="-342900">
              <a:buFont typeface="+mj-lt"/>
              <a:buAutoNum type="arabicPeriod"/>
            </a:pPr>
            <a:r>
              <a:rPr lang="zh-CN" altLang="en-US" dirty="0" smtClean="0"/>
              <a:t>推荐该行中最大的数值所对应的其它商品：</a:t>
            </a:r>
            <a:endParaRPr lang="en-US" dirty="0" smtClean="0"/>
          </a:p>
          <a:p>
            <a:pPr lvl="2"/>
            <a:r>
              <a:rPr lang="zh-CN" altLang="en-US" dirty="0" smtClean="0">
                <a:solidFill>
                  <a:srgbClr val="C00000"/>
                </a:solidFill>
              </a:rPr>
              <a:t>婴儿纸巾，牛奶，婴儿辅食，</a:t>
            </a:r>
            <a:r>
              <a:rPr lang="mr-IN" altLang="zh-CN" dirty="0" smtClean="0">
                <a:solidFill>
                  <a:srgbClr val="C00000"/>
                </a:solidFill>
              </a:rPr>
              <a:t>…</a:t>
            </a:r>
            <a:endParaRPr lang="en-US" dirty="0">
              <a:solidFill>
                <a:srgbClr val="C00000"/>
              </a:solidFill>
            </a:endParaRPr>
          </a:p>
        </p:txBody>
      </p:sp>
    </p:spTree>
    <p:extLst>
      <p:ext uri="{BB962C8B-B14F-4D97-AF65-F5344CB8AC3E}">
        <p14:creationId xmlns:p14="http://schemas.microsoft.com/office/powerpoint/2010/main" val="182273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共现矩阵需要归一化</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smtClean="0"/>
              <a:t>对于非常流行的商品，会出现怎样的情况？</a:t>
            </a:r>
            <a:endParaRPr lang="en-US" dirty="0" smtClean="0"/>
          </a:p>
          <a:p>
            <a:pPr lvl="1"/>
            <a:r>
              <a:rPr lang="zh-CN" altLang="en-US" dirty="0" smtClean="0"/>
              <a:t>例如流行的婴儿用品：</a:t>
            </a:r>
            <a:endParaRPr lang="en-US" dirty="0" smtClean="0"/>
          </a:p>
          <a:p>
            <a:pPr marL="342900" lvl="1" indent="0">
              <a:buNone/>
            </a:pPr>
            <a:r>
              <a:rPr lang="zh-CN" altLang="en-US" dirty="0" smtClean="0">
                <a:solidFill>
                  <a:srgbClr val="C00000"/>
                </a:solidFill>
              </a:rPr>
              <a:t>帮宝适纸尿裤</a:t>
            </a:r>
            <a:endParaRPr lang="en-US" dirty="0" smtClean="0">
              <a:solidFill>
                <a:srgbClr val="C00000"/>
              </a:solidFill>
            </a:endParaRPr>
          </a:p>
          <a:p>
            <a:pPr lvl="1"/>
            <a:r>
              <a:rPr lang="zh-CN" altLang="en-US" dirty="0" smtClean="0"/>
              <a:t>对于任何婴儿商品</a:t>
            </a:r>
            <a:r>
              <a:rPr lang="en-US" dirty="0" smtClean="0"/>
              <a:t>(</a:t>
            </a:r>
            <a:r>
              <a:rPr lang="zh-CN" altLang="en-US" dirty="0" smtClean="0"/>
              <a:t>例如</a:t>
            </a:r>
            <a:r>
              <a:rPr lang="en-US" altLang="zh-CN" dirty="0" smtClean="0"/>
              <a:t>j=</a:t>
            </a:r>
            <a:r>
              <a:rPr lang="zh-CN" altLang="en-US" dirty="0" smtClean="0">
                <a:solidFill>
                  <a:schemeClr val="accent5"/>
                </a:solidFill>
              </a:rPr>
              <a:t>索菲亚长颈鹿牙胶玩具</a:t>
            </a:r>
            <a:r>
              <a:rPr lang="en-US" dirty="0" smtClean="0"/>
              <a:t>)</a:t>
            </a:r>
          </a:p>
          <a:p>
            <a:pPr marL="342900" lvl="1" indent="0">
              <a:buNone/>
            </a:pPr>
            <a:r>
              <a:rPr lang="zh-CN" altLang="en-US" dirty="0" smtClean="0"/>
              <a:t>最大的</a:t>
            </a:r>
            <a:r>
              <a:rPr lang="en-US" dirty="0" err="1" smtClean="0"/>
              <a:t>C</a:t>
            </a:r>
            <a:r>
              <a:rPr lang="en-US" baseline="-25000" dirty="0" err="1" smtClean="0"/>
              <a:t>ij</a:t>
            </a:r>
            <a:r>
              <a:rPr lang="en-US" dirty="0" smtClean="0"/>
              <a:t> for j=</a:t>
            </a:r>
            <a:r>
              <a:rPr lang="zh-CN" altLang="en-US" dirty="0" smtClean="0">
                <a:solidFill>
                  <a:srgbClr val="C00000"/>
                </a:solidFill>
              </a:rPr>
              <a:t>帮宝适纸尿裤</a:t>
            </a:r>
            <a:endParaRPr lang="en-US" dirty="0" smtClean="0">
              <a:solidFill>
                <a:srgbClr val="C00000"/>
              </a:solidFill>
            </a:endParaRPr>
          </a:p>
          <a:p>
            <a:pPr marL="342900" lvl="1" indent="0">
              <a:buNone/>
            </a:pPr>
            <a:endParaRPr lang="en-US" dirty="0" smtClean="0">
              <a:solidFill>
                <a:srgbClr val="C00000"/>
              </a:solidFill>
            </a:endParaRPr>
          </a:p>
          <a:p>
            <a:pPr marL="342900" lvl="1" indent="0">
              <a:buNone/>
            </a:pPr>
            <a:endParaRPr lang="en-US" dirty="0">
              <a:solidFill>
                <a:srgbClr val="C00000"/>
              </a:solidFill>
            </a:endParaRPr>
          </a:p>
          <a:p>
            <a:r>
              <a:rPr lang="zh-CN" altLang="en-US" dirty="0" smtClean="0"/>
              <a:t>结果</a:t>
            </a:r>
            <a:endParaRPr lang="en-US" altLang="zh-CN" dirty="0" smtClean="0"/>
          </a:p>
          <a:p>
            <a:pPr lvl="1"/>
            <a:r>
              <a:rPr lang="zh-CN" altLang="en-US" dirty="0" smtClean="0"/>
              <a:t>淹没了其它商品的作用</a:t>
            </a:r>
            <a:endParaRPr lang="en-US" dirty="0" smtClean="0"/>
          </a:p>
          <a:p>
            <a:pPr lvl="1"/>
            <a:r>
              <a:rPr lang="zh-CN" altLang="en-US" dirty="0" smtClean="0"/>
              <a:t>退化成了按照流行度进行推荐</a:t>
            </a:r>
            <a:endParaRPr lang="en-US" dirty="0"/>
          </a:p>
        </p:txBody>
      </p:sp>
    </p:spTree>
    <p:extLst>
      <p:ext uri="{BB962C8B-B14F-4D97-AF65-F5344CB8AC3E}">
        <p14:creationId xmlns:p14="http://schemas.microsoft.com/office/powerpoint/2010/main" val="854097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归一化共现矩阵</a:t>
            </a:r>
            <a:r>
              <a:rPr lang="en-US" dirty="0" smtClean="0"/>
              <a:t>: </a:t>
            </a:r>
            <a:r>
              <a:rPr lang="zh-CN" altLang="en-US" dirty="0" smtClean="0"/>
              <a:t>相似度矩阵</a:t>
            </a:r>
            <a:endParaRPr lang="en-US" dirty="0"/>
          </a:p>
        </p:txBody>
      </p:sp>
      <p:sp>
        <p:nvSpPr>
          <p:cNvPr id="3" name="Content Placeholder 2"/>
          <p:cNvSpPr>
            <a:spLocks noGrp="1"/>
          </p:cNvSpPr>
          <p:nvPr>
            <p:ph idx="1"/>
          </p:nvPr>
        </p:nvSpPr>
        <p:spPr/>
        <p:txBody>
          <a:bodyPr>
            <a:normAutofit/>
          </a:bodyPr>
          <a:lstStyle/>
          <a:p>
            <a:r>
              <a:rPr lang="en-US" dirty="0" err="1" smtClean="0">
                <a:solidFill>
                  <a:schemeClr val="accent1"/>
                </a:solidFill>
              </a:rPr>
              <a:t>Jaccard</a:t>
            </a:r>
            <a:r>
              <a:rPr lang="en-US" dirty="0" smtClean="0">
                <a:solidFill>
                  <a:schemeClr val="accent1"/>
                </a:solidFill>
              </a:rPr>
              <a:t> similarity: </a:t>
            </a:r>
            <a:r>
              <a:rPr lang="zh-CN" altLang="en-US" dirty="0" smtClean="0"/>
              <a:t>按照流行度进行归一化</a:t>
            </a:r>
            <a:endParaRPr lang="en-US" dirty="0" smtClean="0"/>
          </a:p>
          <a:p>
            <a:pPr lvl="1"/>
            <a:endParaRPr lang="en-US" dirty="0"/>
          </a:p>
          <a:p>
            <a:pPr lvl="1"/>
            <a:endParaRPr lang="en-US" dirty="0" smtClean="0"/>
          </a:p>
          <a:p>
            <a:pPr lvl="1"/>
            <a:endParaRPr lang="en-US" dirty="0"/>
          </a:p>
          <a:p>
            <a:endParaRPr lang="en-US" dirty="0" smtClean="0"/>
          </a:p>
          <a:p>
            <a:r>
              <a:rPr lang="zh-CN" altLang="en-US" dirty="0" smtClean="0"/>
              <a:t>还有很多其它相似度的计算方法，例如</a:t>
            </a:r>
            <a:r>
              <a:rPr lang="en-US" dirty="0" smtClean="0"/>
              <a:t>, </a:t>
            </a:r>
            <a:r>
              <a:rPr lang="en-US" dirty="0" smtClean="0">
                <a:solidFill>
                  <a:schemeClr val="accent1"/>
                </a:solidFill>
              </a:rPr>
              <a:t>cosine similarity </a:t>
            </a:r>
            <a:endParaRPr lang="en-US" dirty="0">
              <a:solidFill>
                <a:schemeClr val="accent1"/>
              </a:solidFill>
            </a:endParaRPr>
          </a:p>
        </p:txBody>
      </p:sp>
      <p:pic>
        <p:nvPicPr>
          <p:cNvPr id="4" name="图片 3"/>
          <p:cNvPicPr>
            <a:picLocks noChangeAspect="1"/>
          </p:cNvPicPr>
          <p:nvPr/>
        </p:nvPicPr>
        <p:blipFill>
          <a:blip r:embed="rId2"/>
          <a:stretch>
            <a:fillRect/>
          </a:stretch>
        </p:blipFill>
        <p:spPr>
          <a:xfrm>
            <a:off x="1187624" y="2492896"/>
            <a:ext cx="6553200" cy="1155700"/>
          </a:xfrm>
          <a:prstGeom prst="rect">
            <a:avLst/>
          </a:prstGeom>
        </p:spPr>
      </p:pic>
    </p:spTree>
    <p:extLst>
      <p:ext uri="{BB962C8B-B14F-4D97-AF65-F5344CB8AC3E}">
        <p14:creationId xmlns:p14="http://schemas.microsoft.com/office/powerpoint/2010/main" val="102817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共现矩阵的局限性</a:t>
            </a:r>
            <a:endParaRPr lang="en-US" dirty="0"/>
          </a:p>
        </p:txBody>
      </p:sp>
      <p:sp>
        <p:nvSpPr>
          <p:cNvPr id="3" name="Content Placeholder 2"/>
          <p:cNvSpPr>
            <a:spLocks noGrp="1"/>
          </p:cNvSpPr>
          <p:nvPr>
            <p:ph idx="1"/>
          </p:nvPr>
        </p:nvSpPr>
        <p:spPr/>
        <p:txBody>
          <a:bodyPr>
            <a:normAutofit/>
          </a:bodyPr>
          <a:lstStyle/>
          <a:p>
            <a:r>
              <a:rPr lang="zh-CN" altLang="en-US" dirty="0" smtClean="0"/>
              <a:t>仅仅考虑了当前购买的商品，缺乏</a:t>
            </a:r>
            <a:r>
              <a:rPr lang="zh-CN" altLang="en-US" dirty="0" smtClean="0">
                <a:solidFill>
                  <a:schemeClr val="accent1"/>
                </a:solidFill>
              </a:rPr>
              <a:t>历史购买信息</a:t>
            </a:r>
            <a:endParaRPr lang="en-US" dirty="0" smtClean="0">
              <a:solidFill>
                <a:schemeClr val="accent1"/>
              </a:solidFill>
            </a:endParaRPr>
          </a:p>
          <a:p>
            <a:pPr lvl="1"/>
            <a:r>
              <a:rPr lang="zh-CN" altLang="en-US" dirty="0" smtClean="0"/>
              <a:t>即推荐与当前购买商品相似的商品</a:t>
            </a:r>
            <a:endParaRPr lang="en-US" dirty="0" smtClean="0"/>
          </a:p>
          <a:p>
            <a:pPr lvl="1"/>
            <a:endParaRPr lang="en-US" dirty="0"/>
          </a:p>
          <a:p>
            <a:pPr lvl="1"/>
            <a:endParaRPr lang="en-US" dirty="0" smtClean="0"/>
          </a:p>
          <a:p>
            <a:r>
              <a:rPr lang="zh-CN" altLang="en-US" dirty="0" smtClean="0"/>
              <a:t>当购买了多个商品时，如何进行推荐？</a:t>
            </a:r>
            <a:endParaRPr lang="en-US" dirty="0" smtClean="0"/>
          </a:p>
          <a:p>
            <a:pPr lvl="1"/>
            <a:r>
              <a:rPr lang="zh-CN" altLang="en-US" dirty="0" smtClean="0"/>
              <a:t>即希望根据历史购买信息进行推荐</a:t>
            </a:r>
            <a:endParaRPr lang="en-US" dirty="0"/>
          </a:p>
        </p:txBody>
      </p:sp>
    </p:spTree>
    <p:extLst>
      <p:ext uri="{BB962C8B-B14F-4D97-AF65-F5344CB8AC3E}">
        <p14:creationId xmlns:p14="http://schemas.microsoft.com/office/powerpoint/2010/main" val="1811480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内容</a:t>
            </a:r>
            <a:endParaRPr kumimoji="1" lang="zh-CN" altLang="en-US" dirty="0"/>
          </a:p>
        </p:txBody>
      </p:sp>
      <p:sp>
        <p:nvSpPr>
          <p:cNvPr id="3" name="内容占位符 2"/>
          <p:cNvSpPr>
            <a:spLocks noGrp="1"/>
          </p:cNvSpPr>
          <p:nvPr>
            <p:ph idx="1"/>
          </p:nvPr>
        </p:nvSpPr>
        <p:spPr/>
        <p:txBody>
          <a:bodyPr/>
          <a:lstStyle/>
          <a:p>
            <a:r>
              <a:rPr kumimoji="1" lang="zh-CN" altLang="en-US" dirty="0" smtClean="0"/>
              <a:t>推荐的意义</a:t>
            </a:r>
            <a:endParaRPr kumimoji="1" lang="en-US" altLang="zh-CN" dirty="0" smtClean="0"/>
          </a:p>
          <a:p>
            <a:r>
              <a:rPr kumimoji="1" lang="zh-CN" altLang="en-US" dirty="0" smtClean="0"/>
              <a:t>推荐算法</a:t>
            </a:r>
            <a:endParaRPr kumimoji="1" lang="en-US" altLang="zh-CN" dirty="0" smtClean="0"/>
          </a:p>
          <a:p>
            <a:pPr lvl="1"/>
            <a:r>
              <a:rPr kumimoji="1" lang="zh-CN" altLang="en-US" dirty="0" smtClean="0"/>
              <a:t>流行度</a:t>
            </a:r>
            <a:endParaRPr kumimoji="1" lang="en-US" altLang="zh-CN" dirty="0" smtClean="0"/>
          </a:p>
          <a:p>
            <a:pPr lvl="1"/>
            <a:r>
              <a:rPr kumimoji="1" lang="zh-CN" altLang="en-US" dirty="0" smtClean="0"/>
              <a:t>分类模型</a:t>
            </a:r>
            <a:endParaRPr kumimoji="1" lang="en-US" altLang="zh-CN" dirty="0" smtClean="0"/>
          </a:p>
          <a:p>
            <a:pPr lvl="1"/>
            <a:r>
              <a:rPr kumimoji="1" lang="zh-CN" altLang="en-US" dirty="0" smtClean="0"/>
              <a:t>协同过滤</a:t>
            </a:r>
            <a:endParaRPr kumimoji="1" lang="en-US" altLang="zh-CN" dirty="0" smtClean="0"/>
          </a:p>
          <a:p>
            <a:pPr lvl="1"/>
            <a:r>
              <a:rPr kumimoji="1" lang="zh-CN" altLang="en-US" dirty="0" smtClean="0"/>
              <a:t>矩阵分解</a:t>
            </a:r>
            <a:endParaRPr kumimoji="1" lang="en-US" altLang="zh-CN" dirty="0" smtClean="0"/>
          </a:p>
          <a:p>
            <a:r>
              <a:rPr kumimoji="1" lang="zh-CN" altLang="en-US" dirty="0" smtClean="0"/>
              <a:t>评估</a:t>
            </a:r>
            <a:endParaRPr kumimoji="1" lang="en-US" altLang="zh-CN" dirty="0" smtClean="0"/>
          </a:p>
          <a:p>
            <a:r>
              <a:rPr kumimoji="1" lang="zh-CN" altLang="en-US" dirty="0" smtClean="0"/>
              <a:t>实例</a:t>
            </a:r>
            <a:endParaRPr kumimoji="1" lang="zh-CN" altLang="en-US" dirty="0"/>
          </a:p>
        </p:txBody>
      </p:sp>
    </p:spTree>
    <p:extLst>
      <p:ext uri="{BB962C8B-B14F-4D97-AF65-F5344CB8AC3E}">
        <p14:creationId xmlns:p14="http://schemas.microsoft.com/office/powerpoint/2010/main" val="1572824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多个商品</a:t>
            </a:r>
            <a:r>
              <a:rPr lang="en-US" dirty="0" smtClean="0"/>
              <a:t>(</a:t>
            </a:r>
            <a:r>
              <a:rPr lang="zh-CN" altLang="en-US" dirty="0" smtClean="0"/>
              <a:t>加权</a:t>
            </a:r>
            <a:r>
              <a:rPr lang="en-US" dirty="0" smtClean="0"/>
              <a:t>) </a:t>
            </a:r>
            <a:r>
              <a:rPr lang="zh-CN" altLang="en-US" dirty="0" smtClean="0"/>
              <a:t>平均</a:t>
            </a:r>
            <a:endParaRPr lang="en-US" dirty="0"/>
          </a:p>
        </p:txBody>
      </p:sp>
      <p:sp>
        <p:nvSpPr>
          <p:cNvPr id="3" name="Content Placeholder 2"/>
          <p:cNvSpPr>
            <a:spLocks noGrp="1"/>
          </p:cNvSpPr>
          <p:nvPr>
            <p:ph idx="1"/>
          </p:nvPr>
        </p:nvSpPr>
        <p:spPr>
          <a:xfrm>
            <a:off x="628648" y="1988840"/>
            <a:ext cx="7615760" cy="2808312"/>
          </a:xfrm>
        </p:spPr>
        <p:txBody>
          <a:bodyPr>
            <a:noAutofit/>
          </a:bodyPr>
          <a:lstStyle/>
          <a:p>
            <a:r>
              <a:rPr lang="zh-CN" altLang="en-US" sz="2400" dirty="0" smtClean="0"/>
              <a:t>用户</a:t>
            </a:r>
            <a:r>
              <a:rPr lang="en-US" sz="2400" dirty="0" smtClean="0"/>
              <a:t> v</a:t>
            </a:r>
            <a:r>
              <a:rPr lang="en-US" sz="2400" baseline="-25000" dirty="0" smtClean="0"/>
              <a:t>i</a:t>
            </a:r>
            <a:r>
              <a:rPr lang="en-US" sz="2400" dirty="0" smtClean="0"/>
              <a:t> </a:t>
            </a:r>
            <a:r>
              <a:rPr lang="zh-CN" altLang="en-US" sz="2400" dirty="0" smtClean="0"/>
              <a:t>购买了商品</a:t>
            </a:r>
            <a:r>
              <a:rPr lang="en-US" sz="2400" dirty="0" smtClean="0"/>
              <a:t> {</a:t>
            </a:r>
            <a:r>
              <a:rPr lang="zh-CN" altLang="en-US" sz="2400" dirty="0" smtClean="0">
                <a:solidFill>
                  <a:srgbClr val="C00000"/>
                </a:solidFill>
              </a:rPr>
              <a:t>纸尿裤</a:t>
            </a:r>
            <a:r>
              <a:rPr lang="en-US" sz="2400" dirty="0" smtClean="0"/>
              <a:t>, </a:t>
            </a:r>
            <a:r>
              <a:rPr lang="zh-CN" altLang="en-US" sz="2400" dirty="0" smtClean="0">
                <a:solidFill>
                  <a:srgbClr val="C00000"/>
                </a:solidFill>
              </a:rPr>
              <a:t>牛奶</a:t>
            </a:r>
            <a:r>
              <a:rPr lang="en-US" sz="2400" dirty="0" smtClean="0"/>
              <a:t>}</a:t>
            </a:r>
          </a:p>
          <a:p>
            <a:pPr lvl="1"/>
            <a:r>
              <a:rPr lang="zh-CN" altLang="en-US" sz="2400" dirty="0" smtClean="0"/>
              <a:t>对于每个可能推荐的商品，计算与每个购买商品的相似度并对所有相似度求平均：</a:t>
            </a:r>
            <a:endParaRPr lang="en-US" sz="2400" dirty="0" smtClean="0"/>
          </a:p>
          <a:p>
            <a:pPr lvl="1"/>
            <a:endParaRPr lang="en-US" sz="2400" dirty="0"/>
          </a:p>
          <a:p>
            <a:pPr lvl="1"/>
            <a:endParaRPr lang="en-US" sz="2400" dirty="0" smtClean="0"/>
          </a:p>
          <a:p>
            <a:pPr lvl="1"/>
            <a:r>
              <a:rPr lang="zh-CN" altLang="en-US" sz="2400" dirty="0" smtClean="0"/>
              <a:t>对最近购买的商品与推荐商品的相似度加大权值</a:t>
            </a:r>
            <a:endParaRPr lang="en-US" sz="2400" dirty="0" smtClean="0"/>
          </a:p>
          <a:p>
            <a:endParaRPr lang="en-US" sz="2400" dirty="0" smtClean="0"/>
          </a:p>
          <a:p>
            <a:r>
              <a:rPr lang="zh-CN" altLang="en-US" sz="2000" dirty="0" smtClean="0"/>
              <a:t>对</a:t>
            </a:r>
            <a:r>
              <a:rPr lang="en-US" sz="2000" dirty="0" smtClean="0"/>
              <a:t>Score(</a:t>
            </a:r>
            <a:r>
              <a:rPr lang="en-US" sz="2000" dirty="0" err="1" smtClean="0"/>
              <a:t>i,j</a:t>
            </a:r>
            <a:r>
              <a:rPr lang="en-US" sz="2000" dirty="0" smtClean="0"/>
              <a:t>) </a:t>
            </a:r>
            <a:r>
              <a:rPr lang="zh-CN" altLang="en-US" sz="2000" dirty="0" smtClean="0"/>
              <a:t>进行排序，找到相似度最高的商品进行推荐</a:t>
            </a:r>
            <a:endParaRPr lang="en-US" sz="2000" dirty="0"/>
          </a:p>
        </p:txBody>
      </p:sp>
      <p:sp>
        <p:nvSpPr>
          <p:cNvPr id="4" name="TextBox 3"/>
          <p:cNvSpPr txBox="1"/>
          <p:nvPr/>
        </p:nvSpPr>
        <p:spPr>
          <a:xfrm>
            <a:off x="1331640" y="3314329"/>
            <a:ext cx="6048672" cy="338554"/>
          </a:xfrm>
          <a:prstGeom prst="rect">
            <a:avLst/>
          </a:prstGeom>
          <a:noFill/>
          <a:ln>
            <a:solidFill>
              <a:srgbClr val="C00000"/>
            </a:solidFill>
          </a:ln>
        </p:spPr>
        <p:txBody>
          <a:bodyPr wrap="square" rtlCol="0">
            <a:spAutoFit/>
          </a:bodyPr>
          <a:lstStyle/>
          <a:p>
            <a:r>
              <a:rPr lang="en-US" sz="1600" dirty="0"/>
              <a:t>Score (</a:t>
            </a:r>
            <a:r>
              <a:rPr lang="en-US" sz="1600" dirty="0" err="1"/>
              <a:t>i</a:t>
            </a:r>
            <a:r>
              <a:rPr lang="en-US" sz="1600" dirty="0"/>
              <a:t>, </a:t>
            </a:r>
            <a:r>
              <a:rPr lang="zh-CN" altLang="en-US" sz="1600" dirty="0" smtClean="0">
                <a:solidFill>
                  <a:schemeClr val="accent1"/>
                </a:solidFill>
              </a:rPr>
              <a:t>婴儿纸巾</a:t>
            </a:r>
            <a:r>
              <a:rPr lang="en-US" sz="1600" dirty="0" smtClean="0"/>
              <a:t>) = </a:t>
            </a:r>
            <a:r>
              <a:rPr lang="en-US" sz="1600" dirty="0"/>
              <a:t>[ </a:t>
            </a:r>
            <a:r>
              <a:rPr lang="en-US" sz="1600" dirty="0" smtClean="0"/>
              <a:t>S(</a:t>
            </a:r>
            <a:r>
              <a:rPr lang="zh-CN" altLang="en-US" sz="1600" dirty="0" smtClean="0">
                <a:solidFill>
                  <a:schemeClr val="accent1"/>
                </a:solidFill>
              </a:rPr>
              <a:t>婴儿纸巾</a:t>
            </a:r>
            <a:r>
              <a:rPr lang="en-US" sz="1600" dirty="0" smtClean="0"/>
              <a:t>, </a:t>
            </a:r>
            <a:r>
              <a:rPr lang="zh-CN" altLang="en-US" sz="1600" dirty="0" smtClean="0">
                <a:solidFill>
                  <a:srgbClr val="C00000"/>
                </a:solidFill>
              </a:rPr>
              <a:t>纸尿裤</a:t>
            </a:r>
            <a:r>
              <a:rPr lang="en-US" sz="1600" dirty="0" smtClean="0"/>
              <a:t>) </a:t>
            </a:r>
            <a:r>
              <a:rPr lang="en-US" sz="1600" dirty="0"/>
              <a:t>+ </a:t>
            </a:r>
            <a:r>
              <a:rPr lang="en-US" sz="1600" dirty="0" smtClean="0"/>
              <a:t>S(</a:t>
            </a:r>
            <a:r>
              <a:rPr lang="zh-CN" altLang="en-US" sz="1600" dirty="0" smtClean="0">
                <a:solidFill>
                  <a:schemeClr val="accent1"/>
                </a:solidFill>
              </a:rPr>
              <a:t>婴儿纸巾</a:t>
            </a:r>
            <a:r>
              <a:rPr lang="en-US" sz="1600" dirty="0" smtClean="0"/>
              <a:t>,</a:t>
            </a:r>
            <a:r>
              <a:rPr lang="zh-CN" altLang="en-US" sz="1600" dirty="0" smtClean="0"/>
              <a:t> </a:t>
            </a:r>
            <a:r>
              <a:rPr lang="zh-CN" altLang="en-US" sz="1600" dirty="0" smtClean="0">
                <a:solidFill>
                  <a:srgbClr val="C00000"/>
                </a:solidFill>
              </a:rPr>
              <a:t>牛奶</a:t>
            </a:r>
            <a:r>
              <a:rPr lang="en-US" sz="1600" dirty="0" smtClean="0"/>
              <a:t>) ] /2</a:t>
            </a:r>
            <a:endParaRPr lang="en-US" sz="1600" dirty="0"/>
          </a:p>
        </p:txBody>
      </p:sp>
    </p:spTree>
    <p:extLst>
      <p:ext uri="{BB962C8B-B14F-4D97-AF65-F5344CB8AC3E}">
        <p14:creationId xmlns:p14="http://schemas.microsoft.com/office/powerpoint/2010/main" val="680747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相似度矩阵的局限性</a:t>
            </a:r>
            <a:endParaRPr lang="en-US" dirty="0"/>
          </a:p>
        </p:txBody>
      </p:sp>
      <p:sp>
        <p:nvSpPr>
          <p:cNvPr id="3" name="Content Placeholder 2"/>
          <p:cNvSpPr>
            <a:spLocks noGrp="1"/>
          </p:cNvSpPr>
          <p:nvPr>
            <p:ph idx="1"/>
          </p:nvPr>
        </p:nvSpPr>
        <p:spPr/>
        <p:txBody>
          <a:bodyPr/>
          <a:lstStyle/>
          <a:p>
            <a:r>
              <a:rPr lang="zh-CN" altLang="en-US" dirty="0" smtClean="0"/>
              <a:t>没有利用</a:t>
            </a:r>
            <a:r>
              <a:rPr lang="en-US" dirty="0" smtClean="0"/>
              <a:t>:</a:t>
            </a:r>
          </a:p>
          <a:p>
            <a:pPr lvl="1"/>
            <a:r>
              <a:rPr lang="zh-CN" altLang="en-US" dirty="0" smtClean="0">
                <a:solidFill>
                  <a:schemeClr val="accent1"/>
                </a:solidFill>
              </a:rPr>
              <a:t>上下文信息</a:t>
            </a:r>
            <a:r>
              <a:rPr lang="en-US" dirty="0" smtClean="0"/>
              <a:t> (</a:t>
            </a:r>
            <a:r>
              <a:rPr lang="zh-CN" altLang="en-US" dirty="0" smtClean="0"/>
              <a:t>例如：</a:t>
            </a:r>
            <a:r>
              <a:rPr lang="en-US" dirty="0" smtClean="0"/>
              <a:t> </a:t>
            </a:r>
            <a:r>
              <a:rPr lang="zh-CN" altLang="en-US" dirty="0" smtClean="0"/>
              <a:t>购买时间</a:t>
            </a:r>
            <a:r>
              <a:rPr lang="en-US" dirty="0" smtClean="0"/>
              <a:t>)</a:t>
            </a:r>
          </a:p>
          <a:p>
            <a:pPr lvl="1"/>
            <a:r>
              <a:rPr lang="zh-CN" altLang="en-US" dirty="0" smtClean="0">
                <a:solidFill>
                  <a:schemeClr val="accent1"/>
                </a:solidFill>
              </a:rPr>
              <a:t>用户个人信息 </a:t>
            </a:r>
            <a:r>
              <a:rPr lang="en-US" dirty="0" smtClean="0"/>
              <a:t>(</a:t>
            </a:r>
            <a:r>
              <a:rPr lang="zh-CN" altLang="en-US" dirty="0" smtClean="0"/>
              <a:t>例如：年龄</a:t>
            </a:r>
            <a:r>
              <a:rPr lang="en-US" dirty="0" smtClean="0"/>
              <a:t>)</a:t>
            </a:r>
          </a:p>
          <a:p>
            <a:pPr lvl="1"/>
            <a:r>
              <a:rPr lang="zh-CN" altLang="en-US" dirty="0" smtClean="0">
                <a:solidFill>
                  <a:schemeClr val="accent1"/>
                </a:solidFill>
              </a:rPr>
              <a:t>商品特征</a:t>
            </a:r>
            <a:r>
              <a:rPr lang="en-US" dirty="0" smtClean="0">
                <a:solidFill>
                  <a:schemeClr val="accent1"/>
                </a:solidFill>
              </a:rPr>
              <a:t> </a:t>
            </a:r>
            <a:r>
              <a:rPr lang="en-US" dirty="0" smtClean="0"/>
              <a:t>(</a:t>
            </a:r>
            <a:r>
              <a:rPr lang="zh-CN" altLang="en-US" dirty="0" smtClean="0"/>
              <a:t>例如：商品类别</a:t>
            </a:r>
            <a:r>
              <a:rPr lang="en-US" dirty="0" smtClean="0"/>
              <a:t>)</a:t>
            </a:r>
          </a:p>
          <a:p>
            <a:pPr lvl="1"/>
            <a:endParaRPr lang="en-US" dirty="0"/>
          </a:p>
          <a:p>
            <a:r>
              <a:rPr lang="zh-CN" altLang="en-US" dirty="0" smtClean="0"/>
              <a:t>冷启动问题：</a:t>
            </a:r>
            <a:endParaRPr lang="en-US" dirty="0" smtClean="0"/>
          </a:p>
          <a:p>
            <a:pPr lvl="1"/>
            <a:r>
              <a:rPr lang="zh-CN" altLang="en-US" dirty="0" smtClean="0"/>
              <a:t>当用户购买了一个新的商品，如何推荐？</a:t>
            </a:r>
            <a:endParaRPr lang="en-US" dirty="0"/>
          </a:p>
        </p:txBody>
      </p:sp>
    </p:spTree>
    <p:extLst>
      <p:ext uri="{BB962C8B-B14F-4D97-AF65-F5344CB8AC3E}">
        <p14:creationId xmlns:p14="http://schemas.microsoft.com/office/powerpoint/2010/main" val="1671122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normAutofit/>
          </a:bodyPr>
          <a:lstStyle/>
          <a:p>
            <a:r>
              <a:rPr lang="zh-CN" altLang="en-US" dirty="0" smtClean="0"/>
              <a:t>协同过滤算法</a:t>
            </a:r>
            <a:endParaRPr lang="en-US" dirty="0"/>
          </a:p>
        </p:txBody>
      </p:sp>
      <p:sp>
        <p:nvSpPr>
          <p:cNvPr id="3" name="Inhaltsplatzhalter 2"/>
          <p:cNvSpPr>
            <a:spLocks noGrp="1"/>
          </p:cNvSpPr>
          <p:nvPr>
            <p:ph idx="1"/>
          </p:nvPr>
        </p:nvSpPr>
        <p:spPr>
          <a:xfrm>
            <a:off x="467544" y="1412776"/>
            <a:ext cx="8229600" cy="4896544"/>
          </a:xfrm>
        </p:spPr>
        <p:txBody>
          <a:bodyPr>
            <a:normAutofit/>
          </a:bodyPr>
          <a:lstStyle/>
          <a:p>
            <a:r>
              <a:rPr lang="zh-CN" altLang="en-US" dirty="0" smtClean="0"/>
              <a:t>最被广泛使用的推荐算法</a:t>
            </a:r>
            <a:endParaRPr lang="en-US" altLang="zh-CN" dirty="0" smtClean="0"/>
          </a:p>
          <a:p>
            <a:r>
              <a:rPr lang="zh-CN" altLang="en-US" dirty="0"/>
              <a:t>有</a:t>
            </a:r>
            <a:r>
              <a:rPr lang="zh-CN" altLang="en-US" dirty="0" smtClean="0"/>
              <a:t>很多变体</a:t>
            </a:r>
            <a:endParaRPr lang="en-US" altLang="zh-CN" dirty="0" smtClean="0"/>
          </a:p>
          <a:p>
            <a:pPr lvl="1"/>
            <a:r>
              <a:rPr lang="zh-CN" altLang="en-US" dirty="0" smtClean="0"/>
              <a:t>基于用户的协同过滤</a:t>
            </a:r>
            <a:endParaRPr lang="en-US" altLang="zh-CN" dirty="0" smtClean="0"/>
          </a:p>
          <a:p>
            <a:pPr lvl="1"/>
            <a:r>
              <a:rPr lang="zh-CN" altLang="en-US" dirty="0" smtClean="0"/>
              <a:t>基于物品的协同过滤</a:t>
            </a:r>
            <a:endParaRPr lang="en-US" altLang="zh-CN" dirty="0" smtClean="0"/>
          </a:p>
          <a:p>
            <a:r>
              <a:rPr lang="zh-CN" altLang="en-US" dirty="0" smtClean="0"/>
              <a:t>基本假设和思想</a:t>
            </a:r>
            <a:endParaRPr lang="en-US" altLang="zh-CN" dirty="0" smtClean="0"/>
          </a:p>
          <a:p>
            <a:pPr lvl="1"/>
            <a:r>
              <a:rPr lang="zh-CN" altLang="en-US" dirty="0" smtClean="0"/>
              <a:t>用户对物品有评分（显式的或隐含的）</a:t>
            </a:r>
            <a:endParaRPr lang="en-US" altLang="zh-CN" dirty="0" smtClean="0"/>
          </a:p>
          <a:p>
            <a:pPr lvl="1"/>
            <a:r>
              <a:rPr lang="zh-CN" altLang="en-US" dirty="0" smtClean="0"/>
              <a:t>评分矩阵中的模式可以用来预测某个用户对某个物品未来的评分</a:t>
            </a:r>
            <a:endParaRPr lang="en-US" altLang="zh-CN" dirty="0" smtClean="0"/>
          </a:p>
          <a:p>
            <a:pPr lvl="1"/>
            <a:endParaRPr lang="en-US" dirty="0"/>
          </a:p>
        </p:txBody>
      </p:sp>
    </p:spTree>
    <p:extLst>
      <p:ext uri="{BB962C8B-B14F-4D97-AF65-F5344CB8AC3E}">
        <p14:creationId xmlns:p14="http://schemas.microsoft.com/office/powerpoint/2010/main" val="1121563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normAutofit/>
          </a:bodyPr>
          <a:lstStyle/>
          <a:p>
            <a:r>
              <a:rPr lang="zh-CN" altLang="en-US" dirty="0" smtClean="0"/>
              <a:t>用户</a:t>
            </a:r>
            <a:r>
              <a:rPr lang="en-US" altLang="zh-CN" dirty="0" smtClean="0"/>
              <a:t>-</a:t>
            </a:r>
            <a:r>
              <a:rPr lang="zh-CN" altLang="en-US" dirty="0" smtClean="0"/>
              <a:t>物品评分矩阵</a:t>
            </a:r>
            <a:endParaRPr lang="en-US" dirty="0"/>
          </a:p>
        </p:txBody>
      </p:sp>
      <p:graphicFrame>
        <p:nvGraphicFramePr>
          <p:cNvPr id="4" name="Tabelle 4"/>
          <p:cNvGraphicFramePr>
            <a:graphicFrameLocks noGrp="1"/>
          </p:cNvGraphicFramePr>
          <p:nvPr>
            <p:extLst/>
          </p:nvPr>
        </p:nvGraphicFramePr>
        <p:xfrm>
          <a:off x="1043609" y="1772817"/>
          <a:ext cx="7056781" cy="3960441"/>
        </p:xfrm>
        <a:graphic>
          <a:graphicData uri="http://schemas.openxmlformats.org/drawingml/2006/table">
            <a:tbl>
              <a:tblPr firstRow="1" bandRow="1">
                <a:tableStyleId>{00A15C55-8517-42AA-B614-E9B94910E393}</a:tableStyleId>
              </a:tblPr>
              <a:tblGrid>
                <a:gridCol w="1083642"/>
                <a:gridCol w="1268619"/>
                <a:gridCol w="1176130"/>
                <a:gridCol w="1176130"/>
                <a:gridCol w="1176130"/>
                <a:gridCol w="1176130"/>
              </a:tblGrid>
              <a:tr h="606471">
                <a:tc>
                  <a:txBody>
                    <a:bodyPr/>
                    <a:lstStyle/>
                    <a:p>
                      <a:pPr algn="ctr"/>
                      <a:endParaRPr lang="en-US" sz="2000" baseline="0" dirty="0">
                        <a:latin typeface="Calibri" pitchFamily="34" charset="0"/>
                      </a:endParaRPr>
                    </a:p>
                  </a:txBody>
                  <a:tcPr/>
                </a:tc>
                <a:tc>
                  <a:txBody>
                    <a:bodyPr/>
                    <a:lstStyle/>
                    <a:p>
                      <a:pPr algn="ctr"/>
                      <a:r>
                        <a:rPr lang="en-US" sz="2000" baseline="0" dirty="0" smtClean="0">
                          <a:latin typeface="Calibri" pitchFamily="34" charset="0"/>
                        </a:rPr>
                        <a:t>Item1</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Item2</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Item3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Item4</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Item5</a:t>
                      </a:r>
                      <a:endParaRPr lang="en-US" sz="2000" baseline="0" dirty="0">
                        <a:latin typeface="Calibri" pitchFamily="34" charset="0"/>
                      </a:endParaRPr>
                    </a:p>
                  </a:txBody>
                  <a:tcPr/>
                </a:tc>
              </a:tr>
              <a:tr h="670794">
                <a:tc>
                  <a:txBody>
                    <a:bodyPr/>
                    <a:lstStyle/>
                    <a:p>
                      <a:pPr algn="ctr"/>
                      <a:r>
                        <a:rPr lang="en-US" sz="2000" baseline="0" dirty="0" smtClean="0">
                          <a:latin typeface="Calibri" pitchFamily="34" charset="0"/>
                        </a:rPr>
                        <a:t>Alice</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5</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4</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4</a:t>
                      </a:r>
                      <a:endParaRPr lang="en-US" sz="2000" baseline="0" dirty="0">
                        <a:latin typeface="Calibri" pitchFamily="34" charset="0"/>
                      </a:endParaRPr>
                    </a:p>
                  </a:txBody>
                  <a:tcPr/>
                </a:tc>
                <a:tc>
                  <a:txBody>
                    <a:bodyPr/>
                    <a:lstStyle/>
                    <a:p>
                      <a:pPr algn="ctr"/>
                      <a:r>
                        <a:rPr lang="en-US" sz="2000" baseline="0" dirty="0" smtClean="0">
                          <a:solidFill>
                            <a:schemeClr val="tx1"/>
                          </a:solidFill>
                          <a:latin typeface="Calibri" pitchFamily="34" charset="0"/>
                        </a:rPr>
                        <a:t>?</a:t>
                      </a:r>
                      <a:endParaRPr lang="en-US" sz="2000" baseline="0" dirty="0">
                        <a:solidFill>
                          <a:schemeClr val="tx1"/>
                        </a:solidFill>
                        <a:latin typeface="Calibri" pitchFamily="34" charset="0"/>
                      </a:endParaRPr>
                    </a:p>
                  </a:txBody>
                  <a:tcPr>
                    <a:solidFill>
                      <a:srgbClr val="FFC000"/>
                    </a:solidFill>
                  </a:tcPr>
                </a:tc>
              </a:tr>
              <a:tr h="670794">
                <a:tc>
                  <a:txBody>
                    <a:bodyPr/>
                    <a:lstStyle/>
                    <a:p>
                      <a:pPr algn="ctr"/>
                      <a:r>
                        <a:rPr lang="en-US" sz="2000" baseline="0" dirty="0" smtClean="0">
                          <a:latin typeface="Calibri" pitchFamily="34" charset="0"/>
                        </a:rPr>
                        <a:t>User1</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1</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2</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r>
              <a:tr h="670794">
                <a:tc>
                  <a:txBody>
                    <a:bodyPr/>
                    <a:lstStyle/>
                    <a:p>
                      <a:pPr algn="ctr"/>
                      <a:r>
                        <a:rPr lang="en-US" sz="2000" baseline="0" dirty="0" smtClean="0">
                          <a:latin typeface="Calibri" pitchFamily="34" charset="0"/>
                        </a:rPr>
                        <a:t>User2</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4</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4</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5</a:t>
                      </a:r>
                      <a:endParaRPr lang="en-US" sz="2000" baseline="0" dirty="0">
                        <a:latin typeface="Calibri" pitchFamily="34" charset="0"/>
                      </a:endParaRPr>
                    </a:p>
                  </a:txBody>
                  <a:tcPr/>
                </a:tc>
              </a:tr>
              <a:tr h="670794">
                <a:tc>
                  <a:txBody>
                    <a:bodyPr/>
                    <a:lstStyle/>
                    <a:p>
                      <a:pPr algn="ctr"/>
                      <a:r>
                        <a:rPr lang="en-US" sz="2000" baseline="0" dirty="0" smtClean="0">
                          <a:latin typeface="Calibri" pitchFamily="34" charset="0"/>
                        </a:rPr>
                        <a:t>User3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3</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1</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5</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4</a:t>
                      </a:r>
                      <a:endParaRPr lang="en-US" sz="2000" baseline="0" dirty="0">
                        <a:latin typeface="Calibri" pitchFamily="34" charset="0"/>
                      </a:endParaRPr>
                    </a:p>
                  </a:txBody>
                  <a:tcPr/>
                </a:tc>
              </a:tr>
              <a:tr h="670794">
                <a:tc>
                  <a:txBody>
                    <a:bodyPr/>
                    <a:lstStyle/>
                    <a:p>
                      <a:pPr algn="ctr"/>
                      <a:r>
                        <a:rPr lang="en-US" sz="2000" baseline="0" dirty="0" smtClean="0">
                          <a:latin typeface="Calibri" pitchFamily="34" charset="0"/>
                        </a:rPr>
                        <a:t>User4</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1</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5</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5</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2</a:t>
                      </a:r>
                      <a:endParaRPr lang="en-US" sz="2000" baseline="0" dirty="0">
                        <a:latin typeface="Calibri" pitchFamily="34" charset="0"/>
                      </a:endParaRPr>
                    </a:p>
                  </a:txBody>
                  <a:tcPr/>
                </a:tc>
                <a:tc>
                  <a:txBody>
                    <a:bodyPr/>
                    <a:lstStyle/>
                    <a:p>
                      <a:pPr algn="ctr"/>
                      <a:r>
                        <a:rPr lang="en-US" sz="2000" baseline="0" dirty="0" smtClean="0">
                          <a:latin typeface="Calibri" pitchFamily="34" charset="0"/>
                        </a:rPr>
                        <a:t>1</a:t>
                      </a:r>
                      <a:endParaRPr lang="en-US" sz="2000" baseline="0" dirty="0">
                        <a:latin typeface="Calibri" pitchFamily="34" charset="0"/>
                      </a:endParaRPr>
                    </a:p>
                  </a:txBody>
                  <a:tcPr/>
                </a:tc>
              </a:tr>
            </a:tbl>
          </a:graphicData>
        </a:graphic>
      </p:graphicFrame>
    </p:spTree>
    <p:extLst>
      <p:ext uri="{BB962C8B-B14F-4D97-AF65-F5344CB8AC3E}">
        <p14:creationId xmlns:p14="http://schemas.microsoft.com/office/powerpoint/2010/main" val="1656245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normAutofit/>
          </a:bodyPr>
          <a:lstStyle/>
          <a:p>
            <a:r>
              <a:rPr lang="zh-CN" altLang="en-US" dirty="0" smtClean="0"/>
              <a:t>基于用户的协同过滤</a:t>
            </a:r>
            <a:endParaRPr lang="en-US" dirty="0"/>
          </a:p>
        </p:txBody>
      </p:sp>
      <p:sp>
        <p:nvSpPr>
          <p:cNvPr id="3" name="Inhaltsplatzhalter 2"/>
          <p:cNvSpPr>
            <a:spLocks noGrp="1"/>
          </p:cNvSpPr>
          <p:nvPr>
            <p:ph idx="1"/>
          </p:nvPr>
        </p:nvSpPr>
        <p:spPr>
          <a:xfrm>
            <a:off x="467544" y="4768627"/>
            <a:ext cx="8352928" cy="1900733"/>
          </a:xfrm>
        </p:spPr>
        <p:txBody>
          <a:bodyPr>
            <a:normAutofit fontScale="77500" lnSpcReduction="20000"/>
          </a:bodyPr>
          <a:lstStyle/>
          <a:p>
            <a:r>
              <a:rPr lang="zh-CN" altLang="en-US" dirty="0"/>
              <a:t>依据用户</a:t>
            </a:r>
            <a:r>
              <a:rPr lang="zh-CN" altLang="en-US" dirty="0" smtClean="0"/>
              <a:t>对物品的</a:t>
            </a:r>
            <a:r>
              <a:rPr lang="zh-CN" altLang="en-US" dirty="0"/>
              <a:t>评价</a:t>
            </a:r>
            <a:r>
              <a:rPr lang="zh-CN" altLang="en-US" dirty="0" smtClean="0"/>
              <a:t>计算出</a:t>
            </a:r>
            <a:r>
              <a:rPr lang="zh-CN" altLang="en-US" dirty="0"/>
              <a:t>所有</a:t>
            </a:r>
            <a:r>
              <a:rPr lang="zh-CN" altLang="en-US" b="1" dirty="0"/>
              <a:t>用户之间的相似度</a:t>
            </a:r>
            <a:r>
              <a:rPr lang="zh-CN" altLang="en-US" dirty="0"/>
              <a:t>；</a:t>
            </a:r>
          </a:p>
          <a:p>
            <a:r>
              <a:rPr lang="zh-CN" altLang="en-US" dirty="0"/>
              <a:t>选出与当前用户</a:t>
            </a:r>
            <a:r>
              <a:rPr lang="zh-CN" altLang="en-US" dirty="0">
                <a:solidFill>
                  <a:srgbClr val="0070C0"/>
                </a:solidFill>
              </a:rPr>
              <a:t>最相似的</a:t>
            </a:r>
            <a:r>
              <a:rPr lang="en-US" altLang="zh-CN" dirty="0">
                <a:solidFill>
                  <a:srgbClr val="0070C0"/>
                </a:solidFill>
              </a:rPr>
              <a:t>N</a:t>
            </a:r>
            <a:r>
              <a:rPr lang="zh-CN" altLang="en-US" dirty="0">
                <a:solidFill>
                  <a:srgbClr val="0070C0"/>
                </a:solidFill>
              </a:rPr>
              <a:t>个用户</a:t>
            </a:r>
            <a:r>
              <a:rPr lang="zh-CN" altLang="en-US" dirty="0"/>
              <a:t>；</a:t>
            </a:r>
          </a:p>
          <a:p>
            <a:r>
              <a:rPr lang="zh-CN" altLang="en-US" dirty="0" smtClean="0"/>
              <a:t>用</a:t>
            </a:r>
            <a:r>
              <a:rPr lang="en-US" altLang="zh-CN" dirty="0" smtClean="0"/>
              <a:t>N</a:t>
            </a:r>
            <a:r>
              <a:rPr lang="zh-CN" altLang="en-US" dirty="0" smtClean="0"/>
              <a:t>个邻居用户对物品的评分，预测当前用户对没有</a:t>
            </a:r>
            <a:r>
              <a:rPr lang="zh-CN" altLang="en-US" dirty="0"/>
              <a:t>浏览过</a:t>
            </a:r>
            <a:r>
              <a:rPr lang="zh-CN" altLang="en-US" dirty="0" smtClean="0"/>
              <a:t>的物品的可能评分；</a:t>
            </a:r>
            <a:endParaRPr lang="en-US" altLang="zh-CN" dirty="0" smtClean="0"/>
          </a:p>
          <a:p>
            <a:r>
              <a:rPr lang="zh-CN" altLang="en-US" dirty="0" smtClean="0"/>
              <a:t>按照预测出的可能评分的高低向当前用户推荐物品。</a:t>
            </a:r>
            <a:endParaRPr lang="zh-CN" altLang="en-US" dirty="0"/>
          </a:p>
        </p:txBody>
      </p:sp>
      <p:pic>
        <p:nvPicPr>
          <p:cNvPr id="4098" name="Picture 2" descr="http://tc.sinaimg.cn/maxwidth.800/tc.service.weibo.com/img_zishu010_com/622fab0f7405db61e1df3c2f8677433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248" y="1196752"/>
            <a:ext cx="571500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573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1329" y="184666"/>
            <a:ext cx="8229600" cy="1143000"/>
          </a:xfrm>
        </p:spPr>
        <p:txBody>
          <a:bodyPr>
            <a:normAutofit/>
          </a:bodyPr>
          <a:lstStyle/>
          <a:p>
            <a:r>
              <a:rPr lang="zh-CN" altLang="en-US" dirty="0" smtClean="0"/>
              <a:t>用户相似度</a:t>
            </a:r>
            <a:endParaRPr lang="en-US" dirty="0"/>
          </a:p>
        </p:txBody>
      </p:sp>
      <p:sp>
        <p:nvSpPr>
          <p:cNvPr id="3" name="Inhaltsplatzhalter 2"/>
          <p:cNvSpPr>
            <a:spLocks noGrp="1"/>
          </p:cNvSpPr>
          <p:nvPr>
            <p:ph idx="1"/>
          </p:nvPr>
        </p:nvSpPr>
        <p:spPr>
          <a:xfrm>
            <a:off x="395536" y="1268760"/>
            <a:ext cx="8424936" cy="5040560"/>
          </a:xfrm>
        </p:spPr>
        <p:txBody>
          <a:bodyPr/>
          <a:lstStyle/>
          <a:p>
            <a:r>
              <a:rPr lang="zh-CN" altLang="en-US" sz="2400" dirty="0" smtClean="0"/>
              <a:t>一种常用的相似度计算：</a:t>
            </a:r>
            <a:r>
              <a:rPr lang="en-US" sz="2400" b="1" dirty="0" smtClean="0"/>
              <a:t>Pearson correlation</a:t>
            </a:r>
          </a:p>
          <a:p>
            <a:pPr lvl="1">
              <a:buNone/>
            </a:pPr>
            <a:r>
              <a:rPr lang="en-US" sz="2400" dirty="0" smtClean="0"/>
              <a:t>	</a:t>
            </a:r>
          </a:p>
          <a:p>
            <a:pPr lvl="1">
              <a:buNone/>
            </a:pPr>
            <a:r>
              <a:rPr lang="en-US" sz="2000" dirty="0"/>
              <a:t>u</a:t>
            </a:r>
            <a:r>
              <a:rPr lang="en-US" sz="2000" dirty="0" smtClean="0"/>
              <a:t>, </a:t>
            </a:r>
            <a:r>
              <a:rPr lang="en-US" sz="2000" dirty="0"/>
              <a:t>v</a:t>
            </a:r>
            <a:r>
              <a:rPr lang="en-US" sz="2000" dirty="0" smtClean="0"/>
              <a:t> </a:t>
            </a:r>
            <a:r>
              <a:rPr lang="zh-CN" altLang="en-US" sz="2000" dirty="0" smtClean="0"/>
              <a:t>：用户</a:t>
            </a:r>
            <a:endParaRPr lang="en-US" sz="2000" dirty="0" smtClean="0"/>
          </a:p>
          <a:p>
            <a:pPr lvl="1">
              <a:buNone/>
            </a:pPr>
            <a:r>
              <a:rPr lang="en-US" sz="2000" dirty="0" err="1" smtClean="0"/>
              <a:t>r</a:t>
            </a:r>
            <a:r>
              <a:rPr lang="en-US" sz="2000" baseline="-25000" dirty="0" err="1"/>
              <a:t>u</a:t>
            </a:r>
            <a:r>
              <a:rPr lang="en-US" sz="2000" baseline="-25000" dirty="0" err="1" smtClean="0"/>
              <a:t>,p</a:t>
            </a:r>
            <a:r>
              <a:rPr lang="en-US" sz="2000" baseline="-25000" dirty="0" smtClean="0"/>
              <a:t>    </a:t>
            </a:r>
            <a:r>
              <a:rPr lang="zh-CN" altLang="en-US" sz="2000" dirty="0" smtClean="0"/>
              <a:t>：用户</a:t>
            </a:r>
            <a:r>
              <a:rPr lang="en-US" altLang="zh-CN" sz="2000" dirty="0"/>
              <a:t>u</a:t>
            </a:r>
            <a:r>
              <a:rPr lang="zh-CN" altLang="en-US" sz="2000" dirty="0" smtClean="0"/>
              <a:t>对物品</a:t>
            </a:r>
            <a:r>
              <a:rPr lang="en-US" sz="2000" dirty="0" smtClean="0"/>
              <a:t>p</a:t>
            </a:r>
            <a:r>
              <a:rPr lang="zh-CN" altLang="en-US" sz="2000" dirty="0" smtClean="0"/>
              <a:t>的评分</a:t>
            </a:r>
            <a:endParaRPr lang="en-US" sz="2000" dirty="0" smtClean="0"/>
          </a:p>
          <a:p>
            <a:pPr lvl="1">
              <a:buNone/>
            </a:pPr>
            <a:r>
              <a:rPr lang="en-US" sz="2000" dirty="0" smtClean="0"/>
              <a:t>P(</a:t>
            </a:r>
            <a:r>
              <a:rPr lang="en-US" sz="2000" dirty="0" err="1" smtClean="0"/>
              <a:t>u,v</a:t>
            </a:r>
            <a:r>
              <a:rPr lang="en-US" sz="2000" dirty="0" smtClean="0"/>
              <a:t>)	   </a:t>
            </a:r>
            <a:r>
              <a:rPr lang="zh-CN" altLang="en-US" sz="2000" dirty="0" smtClean="0"/>
              <a:t>：用户</a:t>
            </a:r>
            <a:r>
              <a:rPr lang="en-US" altLang="zh-CN" sz="2000" dirty="0"/>
              <a:t>u</a:t>
            </a:r>
            <a:r>
              <a:rPr lang="zh-CN" altLang="en-US" sz="2000" dirty="0" smtClean="0"/>
              <a:t>和</a:t>
            </a:r>
            <a:r>
              <a:rPr lang="en-US" altLang="zh-CN" sz="2000" dirty="0"/>
              <a:t>v</a:t>
            </a:r>
            <a:r>
              <a:rPr lang="zh-CN" altLang="en-US" sz="2000" dirty="0" smtClean="0"/>
              <a:t>所评分物品的集合</a:t>
            </a:r>
            <a:endParaRPr lang="en-US" sz="2000" dirty="0" smtClean="0"/>
          </a:p>
          <a:p>
            <a:pPr lvl="1">
              <a:buNone/>
            </a:pPr>
            <a:r>
              <a:rPr lang="zh-CN" altLang="en-US" sz="2000" dirty="0" smtClean="0"/>
              <a:t>相似度的值在</a:t>
            </a:r>
            <a:r>
              <a:rPr lang="en-US" sz="2000" dirty="0" smtClean="0"/>
              <a:t>-1</a:t>
            </a:r>
            <a:r>
              <a:rPr lang="zh-CN" altLang="en-US" sz="2000" dirty="0" smtClean="0"/>
              <a:t>和</a:t>
            </a:r>
            <a:r>
              <a:rPr lang="en-US" sz="2000" dirty="0" smtClean="0"/>
              <a:t>1</a:t>
            </a:r>
            <a:r>
              <a:rPr lang="zh-CN" altLang="en-US" sz="2000" dirty="0" smtClean="0"/>
              <a:t>之间</a:t>
            </a:r>
            <a:r>
              <a:rPr lang="en-US" sz="2000" dirty="0" smtClean="0"/>
              <a:t>; 	                                     = </a:t>
            </a:r>
            <a:r>
              <a:rPr lang="zh-CN" altLang="en-US" sz="2000" dirty="0" smtClean="0"/>
              <a:t>用户</a:t>
            </a:r>
            <a:r>
              <a:rPr lang="en-US" altLang="zh-CN" sz="2000" dirty="0" smtClean="0"/>
              <a:t>u</a:t>
            </a:r>
            <a:r>
              <a:rPr lang="zh-CN" altLang="en-US" sz="2000" dirty="0" smtClean="0"/>
              <a:t>的平均评分</a:t>
            </a:r>
            <a:endParaRPr lang="en-US" sz="2000"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a:buNone/>
            </a:pPr>
            <a:endParaRPr lang="en-US" b="1" dirty="0" smtClean="0"/>
          </a:p>
          <a:p>
            <a:endParaRPr lang="en-US" dirty="0"/>
          </a:p>
        </p:txBody>
      </p:sp>
      <p:sp>
        <p:nvSpPr>
          <p:cNvPr id="2050"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3"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Tabelle 10"/>
          <p:cNvGraphicFramePr>
            <a:graphicFrameLocks noGrp="1"/>
          </p:cNvGraphicFramePr>
          <p:nvPr>
            <p:extLst/>
          </p:nvPr>
        </p:nvGraphicFramePr>
        <p:xfrm>
          <a:off x="755576" y="3940264"/>
          <a:ext cx="6096000" cy="2225040"/>
        </p:xfrm>
        <a:graphic>
          <a:graphicData uri="http://schemas.openxmlformats.org/drawingml/2006/table">
            <a:tbl>
              <a:tblPr firstRow="1" bandRow="1">
                <a:tableStyleId>{00A15C55-8517-42AA-B614-E9B94910E393}</a:tableStyleId>
              </a:tblPr>
              <a:tblGrid>
                <a:gridCol w="1016000"/>
                <a:gridCol w="1016000"/>
                <a:gridCol w="1016000"/>
                <a:gridCol w="1016000"/>
                <a:gridCol w="1016000"/>
                <a:gridCol w="1016000"/>
              </a:tblGrid>
              <a:tr h="370840">
                <a:tc>
                  <a:txBody>
                    <a:bodyPr/>
                    <a:lstStyle/>
                    <a:p>
                      <a:pPr algn="ct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Item5</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Alice</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800" baseline="0" dirty="0" smtClean="0">
                          <a:solidFill>
                            <a:schemeClr val="tx1"/>
                          </a:solidFill>
                          <a:latin typeface="Calibri" pitchFamily="34" charset="0"/>
                        </a:rPr>
                        <a:t>?</a:t>
                      </a:r>
                      <a:endParaRPr lang="en-US" sz="1800" baseline="0" dirty="0">
                        <a:solidFill>
                          <a:schemeClr val="tx1"/>
                        </a:solidFill>
                        <a:latin typeface="Calibri" pitchFamily="34" charset="0"/>
                      </a:endParaRPr>
                    </a:p>
                  </a:txBody>
                  <a:tcPr>
                    <a:solidFill>
                      <a:srgbClr val="FFC000"/>
                    </a:solidFill>
                  </a:tcPr>
                </a:tc>
              </a:tr>
              <a:tr h="370840">
                <a:tc>
                  <a:txBody>
                    <a:bodyPr/>
                    <a:lstStyle/>
                    <a:p>
                      <a:pPr algn="ctr"/>
                      <a:r>
                        <a:rPr lang="en-US" sz="1600" baseline="0" dirty="0" smtClean="0">
                          <a:latin typeface="Calibri" pitchFamily="34" charset="0"/>
                        </a:rPr>
                        <a:t>User1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User2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User3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User4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r>
            </a:tbl>
          </a:graphicData>
        </a:graphic>
      </p:graphicFrame>
      <p:grpSp>
        <p:nvGrpSpPr>
          <p:cNvPr id="18" name="Gruppieren 17"/>
          <p:cNvGrpSpPr/>
          <p:nvPr/>
        </p:nvGrpSpPr>
        <p:grpSpPr>
          <a:xfrm>
            <a:off x="6786578" y="4359974"/>
            <a:ext cx="1766062" cy="500066"/>
            <a:chOff x="6786578" y="4071942"/>
            <a:chExt cx="1766062" cy="500066"/>
          </a:xfrm>
        </p:grpSpPr>
        <p:sp>
          <p:nvSpPr>
            <p:cNvPr id="15" name="Nach links gekrümmter Pfeil 14"/>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17" name="Textfeld 16"/>
            <p:cNvSpPr txBox="1"/>
            <p:nvPr/>
          </p:nvSpPr>
          <p:spPr>
            <a:xfrm>
              <a:off x="7358082" y="4077072"/>
              <a:ext cx="1194558" cy="369332"/>
            </a:xfrm>
            <a:prstGeom prst="rect">
              <a:avLst/>
            </a:prstGeom>
            <a:noFill/>
          </p:spPr>
          <p:txBody>
            <a:bodyPr wrap="none" rtlCol="0">
              <a:spAutoFit/>
            </a:bodyPr>
            <a:lstStyle/>
            <a:p>
              <a:r>
                <a:rPr lang="en-US" b="0" dirty="0" smtClean="0">
                  <a:latin typeface="Calibri" pitchFamily="34" charset="0"/>
                </a:rPr>
                <a:t>sim  = 0.85</a:t>
              </a:r>
              <a:endParaRPr lang="en-US" b="0" dirty="0">
                <a:latin typeface="Calibri" pitchFamily="34" charset="0"/>
              </a:endParaRPr>
            </a:p>
          </p:txBody>
        </p:sp>
      </p:grpSp>
      <p:grpSp>
        <p:nvGrpSpPr>
          <p:cNvPr id="20" name="Gruppieren 19"/>
          <p:cNvGrpSpPr/>
          <p:nvPr/>
        </p:nvGrpSpPr>
        <p:grpSpPr>
          <a:xfrm>
            <a:off x="6825947" y="4425412"/>
            <a:ext cx="1766062" cy="847732"/>
            <a:chOff x="6786578" y="4071942"/>
            <a:chExt cx="1766062" cy="500066"/>
          </a:xfrm>
        </p:grpSpPr>
        <p:sp>
          <p:nvSpPr>
            <p:cNvPr id="21" name="Nach links gekrümmter Pfeil 20"/>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22" name="Textfeld 21"/>
            <p:cNvSpPr txBox="1"/>
            <p:nvPr/>
          </p:nvSpPr>
          <p:spPr>
            <a:xfrm>
              <a:off x="7358082" y="4160258"/>
              <a:ext cx="1194558" cy="217864"/>
            </a:xfrm>
            <a:prstGeom prst="rect">
              <a:avLst/>
            </a:prstGeom>
            <a:noFill/>
          </p:spPr>
          <p:txBody>
            <a:bodyPr wrap="none" rtlCol="0">
              <a:spAutoFit/>
            </a:bodyPr>
            <a:lstStyle/>
            <a:p>
              <a:r>
                <a:rPr lang="en-US" b="0" dirty="0" smtClean="0">
                  <a:latin typeface="Calibri" pitchFamily="34" charset="0"/>
                </a:rPr>
                <a:t>sim  = 0.70</a:t>
              </a:r>
              <a:endParaRPr lang="en-US" b="0" dirty="0">
                <a:latin typeface="Calibri" pitchFamily="34" charset="0"/>
              </a:endParaRPr>
            </a:p>
          </p:txBody>
        </p:sp>
      </p:grpSp>
      <p:grpSp>
        <p:nvGrpSpPr>
          <p:cNvPr id="23" name="Gruppieren 22"/>
          <p:cNvGrpSpPr/>
          <p:nvPr/>
        </p:nvGrpSpPr>
        <p:grpSpPr>
          <a:xfrm>
            <a:off x="6867540" y="4583812"/>
            <a:ext cx="1836594" cy="1347798"/>
            <a:chOff x="6786578" y="4071942"/>
            <a:chExt cx="1836594" cy="500066"/>
          </a:xfrm>
        </p:grpSpPr>
        <p:sp>
          <p:nvSpPr>
            <p:cNvPr id="24" name="Nach links gekrümmter Pfeil 23"/>
            <p:cNvSpPr/>
            <p:nvPr/>
          </p:nvSpPr>
          <p:spPr bwMode="auto">
            <a:xfrm>
              <a:off x="6786578" y="4071942"/>
              <a:ext cx="428628" cy="500066"/>
            </a:xfrm>
            <a:prstGeom prst="curvedLeftArrow">
              <a:avLst/>
            </a:prstGeom>
            <a:solidFill>
              <a:srgbClr val="002060"/>
            </a:solidFill>
            <a:ln w="9525" cap="sq"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25" name="Textfeld 24"/>
            <p:cNvSpPr txBox="1"/>
            <p:nvPr/>
          </p:nvSpPr>
          <p:spPr>
            <a:xfrm>
              <a:off x="7358082" y="4143380"/>
              <a:ext cx="1265090" cy="137031"/>
            </a:xfrm>
            <a:prstGeom prst="rect">
              <a:avLst/>
            </a:prstGeom>
            <a:noFill/>
          </p:spPr>
          <p:txBody>
            <a:bodyPr wrap="none" rtlCol="0">
              <a:spAutoFit/>
            </a:bodyPr>
            <a:lstStyle/>
            <a:p>
              <a:r>
                <a:rPr lang="en-US" b="0" dirty="0" smtClean="0">
                  <a:latin typeface="Calibri" pitchFamily="34" charset="0"/>
                </a:rPr>
                <a:t>sim  = -0.79</a:t>
              </a:r>
              <a:endParaRPr lang="en-US" b="0" dirty="0">
                <a:latin typeface="Calibri" pitchFamily="34" charset="0"/>
              </a:endParaRPr>
            </a:p>
          </p:txBody>
        </p:sp>
      </p:grpSp>
      <p:pic>
        <p:nvPicPr>
          <p:cNvPr id="6" name="图片 5"/>
          <p:cNvPicPr>
            <a:picLocks noChangeAspect="1"/>
          </p:cNvPicPr>
          <p:nvPr/>
        </p:nvPicPr>
        <p:blipFill>
          <a:blip r:embed="rId3"/>
          <a:stretch>
            <a:fillRect/>
          </a:stretch>
        </p:blipFill>
        <p:spPr>
          <a:xfrm>
            <a:off x="5724128" y="3169130"/>
            <a:ext cx="427484" cy="417984"/>
          </a:xfrm>
          <a:prstGeom prst="rect">
            <a:avLst/>
          </a:prstGeom>
        </p:spPr>
      </p:pic>
      <p:pic>
        <p:nvPicPr>
          <p:cNvPr id="7" name="图片 6"/>
          <p:cNvPicPr>
            <a:picLocks noChangeAspect="1"/>
          </p:cNvPicPr>
          <p:nvPr/>
        </p:nvPicPr>
        <p:blipFill>
          <a:blip r:embed="rId4"/>
          <a:stretch>
            <a:fillRect/>
          </a:stretch>
        </p:blipFill>
        <p:spPr>
          <a:xfrm>
            <a:off x="3995936" y="1797970"/>
            <a:ext cx="5093633" cy="837030"/>
          </a:xfrm>
          <a:prstGeom prst="rect">
            <a:avLst/>
          </a:prstGeom>
        </p:spPr>
      </p:pic>
    </p:spTree>
    <p:extLst>
      <p:ext uri="{BB962C8B-B14F-4D97-AF65-F5344CB8AC3E}">
        <p14:creationId xmlns:p14="http://schemas.microsoft.com/office/powerpoint/2010/main" val="183324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8"/>
                                        </p:tgtEl>
                                        <p:attrNameLst>
                                          <p:attrName>ppt_x</p:attrName>
                                        </p:attrNameLst>
                                      </p:cBhvr>
                                      <p:tavLst>
                                        <p:tav tm="0">
                                          <p:val>
                                            <p:strVal val="ppt_x"/>
                                          </p:val>
                                        </p:tav>
                                        <p:tav tm="100000">
                                          <p:val>
                                            <p:strVal val="ppt_x"/>
                                          </p:val>
                                        </p:tav>
                                      </p:tavLst>
                                    </p:anim>
                                    <p:anim calcmode="lin" valueType="num">
                                      <p:cBhvr additive="base">
                                        <p:cTn id="19" dur="500"/>
                                        <p:tgtEl>
                                          <p:spTgt spid="18"/>
                                        </p:tgtEl>
                                        <p:attrNameLst>
                                          <p:attrName>ppt_y</p:attrName>
                                        </p:attrNameLst>
                                      </p:cBhvr>
                                      <p:tavLst>
                                        <p:tav tm="0">
                                          <p:val>
                                            <p:strVal val="ppt_y"/>
                                          </p:val>
                                        </p:tav>
                                        <p:tav tm="100000">
                                          <p:val>
                                            <p:strVal val="1+ppt_h/2"/>
                                          </p:val>
                                        </p:tav>
                                      </p:tavLst>
                                    </p:anim>
                                    <p:set>
                                      <p:cBhvr>
                                        <p:cTn id="20" dur="1" fill="hold">
                                          <p:stCondLst>
                                            <p:cond delay="499"/>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20"/>
                                        </p:tgtEl>
                                        <p:attrNameLst>
                                          <p:attrName>ppt_x</p:attrName>
                                        </p:attrNameLst>
                                      </p:cBhvr>
                                      <p:tavLst>
                                        <p:tav tm="0">
                                          <p:val>
                                            <p:strVal val="ppt_x"/>
                                          </p:val>
                                        </p:tav>
                                        <p:tav tm="100000">
                                          <p:val>
                                            <p:strVal val="ppt_x"/>
                                          </p:val>
                                        </p:tav>
                                      </p:tavLst>
                                    </p:anim>
                                    <p:anim calcmode="lin" valueType="num">
                                      <p:cBhvr additive="base">
                                        <p:cTn id="31" dur="500"/>
                                        <p:tgtEl>
                                          <p:spTgt spid="20"/>
                                        </p:tgtEl>
                                        <p:attrNameLst>
                                          <p:attrName>ppt_y</p:attrName>
                                        </p:attrNameLst>
                                      </p:cBhvr>
                                      <p:tavLst>
                                        <p:tav tm="0">
                                          <p:val>
                                            <p:strVal val="ppt_y"/>
                                          </p:val>
                                        </p:tav>
                                        <p:tav tm="100000">
                                          <p:val>
                                            <p:strVal val="1+ppt_h/2"/>
                                          </p:val>
                                        </p:tav>
                                      </p:tavLst>
                                    </p:anim>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Pearson correlation</a:t>
            </a:r>
            <a:endParaRPr lang="en-US" dirty="0"/>
          </a:p>
        </p:txBody>
      </p:sp>
      <p:sp>
        <p:nvSpPr>
          <p:cNvPr id="3" name="Inhaltsplatzhalter 2"/>
          <p:cNvSpPr>
            <a:spLocks noGrp="1"/>
          </p:cNvSpPr>
          <p:nvPr>
            <p:ph idx="1"/>
          </p:nvPr>
        </p:nvSpPr>
        <p:spPr>
          <a:xfrm>
            <a:off x="467544" y="1340768"/>
            <a:ext cx="8229600" cy="4937760"/>
          </a:xfrm>
        </p:spPr>
        <p:txBody>
          <a:bodyPr>
            <a:normAutofit lnSpcReduction="10000"/>
          </a:bodyPr>
          <a:lstStyle/>
          <a:p>
            <a:r>
              <a:rPr lang="zh-CN" altLang="en-US" sz="2800" dirty="0" smtClean="0"/>
              <a:t>考虑不同评分行为的差异</a:t>
            </a:r>
            <a:endParaRPr lang="en-US" sz="2800" dirty="0" smtClean="0"/>
          </a:p>
          <a:p>
            <a:endParaRPr lang="en-US" sz="2800" dirty="0" smtClean="0"/>
          </a:p>
          <a:p>
            <a:endParaRPr lang="en-US" sz="2800" dirty="0" smtClean="0"/>
          </a:p>
          <a:p>
            <a:endParaRPr lang="en-US" sz="2800" dirty="0" smtClean="0"/>
          </a:p>
          <a:p>
            <a:endParaRPr lang="en-US" sz="2800" dirty="0" smtClean="0"/>
          </a:p>
          <a:p>
            <a:endParaRPr lang="en-US" sz="2800" dirty="0"/>
          </a:p>
          <a:p>
            <a:endParaRPr lang="en-US" sz="2800" dirty="0" smtClean="0"/>
          </a:p>
          <a:p>
            <a:endParaRPr lang="en-US" sz="2800" dirty="0" smtClean="0"/>
          </a:p>
          <a:p>
            <a:r>
              <a:rPr lang="zh-CN" altLang="en-US" sz="2800" dirty="0" smtClean="0"/>
              <a:t>在一般领域与其他相似度相比，具有较好的效果</a:t>
            </a:r>
            <a:endParaRPr lang="en-US" altLang="zh-CN" dirty="0"/>
          </a:p>
          <a:p>
            <a:pPr lvl="1"/>
            <a:r>
              <a:rPr lang="zh-CN" altLang="en-US" sz="2400" dirty="0" smtClean="0"/>
              <a:t>如余弦相似度</a:t>
            </a:r>
            <a:endParaRPr lang="en-US" sz="2400" dirty="0" smtClean="0"/>
          </a:p>
        </p:txBody>
      </p:sp>
      <p:graphicFrame>
        <p:nvGraphicFramePr>
          <p:cNvPr id="4" name="Chart 2"/>
          <p:cNvGraphicFramePr>
            <a:graphicFrameLocks/>
          </p:cNvGraphicFramePr>
          <p:nvPr>
            <p:extLst/>
          </p:nvPr>
        </p:nvGraphicFramePr>
        <p:xfrm>
          <a:off x="971600" y="1844824"/>
          <a:ext cx="5295900" cy="299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05332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lstStyle/>
          <a:p>
            <a:r>
              <a:rPr lang="zh-CN" altLang="en-US" dirty="0" smtClean="0"/>
              <a:t>预测评分</a:t>
            </a:r>
            <a:endParaRPr lang="en-US" dirty="0"/>
          </a:p>
        </p:txBody>
      </p:sp>
      <p:sp>
        <p:nvSpPr>
          <p:cNvPr id="3" name="Inhaltsplatzhalter 2"/>
          <p:cNvSpPr>
            <a:spLocks noGrp="1"/>
          </p:cNvSpPr>
          <p:nvPr>
            <p:ph idx="1"/>
          </p:nvPr>
        </p:nvSpPr>
        <p:spPr>
          <a:xfrm>
            <a:off x="467544" y="1340768"/>
            <a:ext cx="8229600" cy="4937760"/>
          </a:xfrm>
        </p:spPr>
        <p:txBody>
          <a:bodyPr>
            <a:normAutofit fontScale="92500" lnSpcReduction="10000"/>
          </a:bodyPr>
          <a:lstStyle/>
          <a:p>
            <a:r>
              <a:rPr lang="zh-CN" altLang="en-US" sz="2800" b="0" dirty="0" smtClean="0"/>
              <a:t>一个常用的预测函数：</a:t>
            </a:r>
            <a:endParaRPr lang="en-US" sz="2800" b="0" dirty="0" smtClean="0"/>
          </a:p>
          <a:p>
            <a:endParaRPr lang="en-US" sz="2800" b="0" dirty="0" smtClean="0"/>
          </a:p>
          <a:p>
            <a:endParaRPr lang="en-US" sz="2800" b="0" dirty="0" smtClean="0"/>
          </a:p>
          <a:p>
            <a:endParaRPr lang="en-US" sz="2800" b="0" dirty="0" smtClean="0"/>
          </a:p>
          <a:p>
            <a:r>
              <a:rPr lang="zh-CN" altLang="en-US" sz="2800" b="0" dirty="0" smtClean="0"/>
              <a:t>对每个邻居用户，计算他对物品</a:t>
            </a:r>
            <a:r>
              <a:rPr lang="en-US" altLang="zh-CN" sz="2800" b="0" dirty="0" smtClean="0"/>
              <a:t>p</a:t>
            </a:r>
            <a:r>
              <a:rPr lang="zh-CN" altLang="en-US" sz="2800" b="0" dirty="0" smtClean="0"/>
              <a:t>的评分高出或者低于其平均评分的差值</a:t>
            </a:r>
            <a:endParaRPr lang="en-US" sz="2800" b="0" dirty="0" smtClean="0"/>
          </a:p>
          <a:p>
            <a:r>
              <a:rPr lang="zh-CN" altLang="en-US" sz="2800" b="0" dirty="0" smtClean="0"/>
              <a:t>将这些评分差值综合起来</a:t>
            </a:r>
            <a:r>
              <a:rPr lang="en-US" altLang="zh-CN" sz="2800" b="0" dirty="0" smtClean="0"/>
              <a:t>---</a:t>
            </a:r>
            <a:r>
              <a:rPr lang="zh-CN" altLang="en-US" sz="2800" dirty="0"/>
              <a:t>以</a:t>
            </a:r>
            <a:r>
              <a:rPr lang="zh-CN" altLang="en-US" sz="2800" dirty="0" smtClean="0"/>
              <a:t>用户相似度为权重</a:t>
            </a:r>
            <a:endParaRPr lang="en-US" sz="2800" b="0" dirty="0" smtClean="0"/>
          </a:p>
          <a:p>
            <a:r>
              <a:rPr lang="zh-CN" altLang="en-US" sz="2800" b="0" dirty="0" smtClean="0"/>
              <a:t>将邻居用户们对</a:t>
            </a:r>
            <a:r>
              <a:rPr lang="en-US" altLang="zh-CN" sz="2800" b="0" dirty="0" smtClean="0"/>
              <a:t>p</a:t>
            </a:r>
            <a:r>
              <a:rPr lang="zh-CN" altLang="en-US" sz="2800" b="0" dirty="0" smtClean="0"/>
              <a:t>的评分偏见加到用户</a:t>
            </a:r>
            <a:r>
              <a:rPr lang="en-US" altLang="zh-CN" sz="2800" dirty="0" smtClean="0"/>
              <a:t>u</a:t>
            </a:r>
            <a:r>
              <a:rPr lang="zh-CN" altLang="en-US" sz="2800" b="0" dirty="0" smtClean="0"/>
              <a:t>的平均评分上，作为</a:t>
            </a:r>
            <a:r>
              <a:rPr lang="zh-CN" altLang="en-US" sz="2800" dirty="0" smtClean="0"/>
              <a:t>用户</a:t>
            </a:r>
            <a:r>
              <a:rPr lang="en-US" altLang="zh-CN" sz="2800" dirty="0" smtClean="0"/>
              <a:t>u</a:t>
            </a:r>
            <a:r>
              <a:rPr lang="zh-CN" altLang="en-US" sz="2800" dirty="0" smtClean="0"/>
              <a:t>对物品</a:t>
            </a:r>
            <a:r>
              <a:rPr lang="en-US" altLang="zh-CN" sz="2800" dirty="0" smtClean="0"/>
              <a:t>p</a:t>
            </a:r>
            <a:r>
              <a:rPr lang="zh-CN" altLang="en-US" sz="2800" dirty="0" smtClean="0"/>
              <a:t>的评分预测</a:t>
            </a:r>
            <a:endParaRPr lang="en-US" altLang="zh-CN" sz="2800" dirty="0" smtClean="0"/>
          </a:p>
          <a:p>
            <a:r>
              <a:rPr lang="en-US" sz="2800" b="0" dirty="0" smtClean="0"/>
              <a:t>N(u)</a:t>
            </a:r>
            <a:r>
              <a:rPr lang="zh-CN" altLang="en-US" sz="2800" b="0" dirty="0" smtClean="0"/>
              <a:t>表示用户</a:t>
            </a:r>
            <a:r>
              <a:rPr lang="en-US" altLang="zh-CN" sz="2800" b="0" dirty="0" smtClean="0"/>
              <a:t>u</a:t>
            </a:r>
            <a:r>
              <a:rPr lang="zh-CN" altLang="en-US" sz="2800" b="0" dirty="0" smtClean="0"/>
              <a:t>的邻居用户，在没有用户关系的情况下，可以用</a:t>
            </a:r>
            <a:r>
              <a:rPr lang="en-US" altLang="zh-CN" sz="2800" b="0" dirty="0" smtClean="0"/>
              <a:t>top-K</a:t>
            </a:r>
            <a:r>
              <a:rPr lang="zh-CN" altLang="en-US" sz="2800" b="0" dirty="0" smtClean="0"/>
              <a:t>相似用户来表示。</a:t>
            </a:r>
            <a:endParaRPr lang="en-US" sz="2800" b="0" dirty="0"/>
          </a:p>
        </p:txBody>
      </p:sp>
      <p:pic>
        <p:nvPicPr>
          <p:cNvPr id="4" name="图片 3"/>
          <p:cNvPicPr>
            <a:picLocks noChangeAspect="1"/>
          </p:cNvPicPr>
          <p:nvPr/>
        </p:nvPicPr>
        <p:blipFill>
          <a:blip r:embed="rId3"/>
          <a:stretch>
            <a:fillRect/>
          </a:stretch>
        </p:blipFill>
        <p:spPr>
          <a:xfrm>
            <a:off x="466077" y="1916832"/>
            <a:ext cx="7850339" cy="1086820"/>
          </a:xfrm>
          <a:prstGeom prst="rect">
            <a:avLst/>
          </a:prstGeom>
        </p:spPr>
      </p:pic>
    </p:spTree>
    <p:extLst>
      <p:ext uri="{BB962C8B-B14F-4D97-AF65-F5344CB8AC3E}">
        <p14:creationId xmlns:p14="http://schemas.microsoft.com/office/powerpoint/2010/main" val="7156154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normAutofit/>
          </a:bodyPr>
          <a:lstStyle/>
          <a:p>
            <a:r>
              <a:rPr lang="zh-CN" altLang="en-US" dirty="0" smtClean="0"/>
              <a:t>基于物品的协同过滤</a:t>
            </a:r>
            <a:endParaRPr lang="en-US" dirty="0"/>
          </a:p>
        </p:txBody>
      </p:sp>
      <p:sp>
        <p:nvSpPr>
          <p:cNvPr id="3" name="Inhaltsplatzhalter 2"/>
          <p:cNvSpPr>
            <a:spLocks noGrp="1"/>
          </p:cNvSpPr>
          <p:nvPr>
            <p:ph idx="1"/>
          </p:nvPr>
        </p:nvSpPr>
        <p:spPr>
          <a:xfrm>
            <a:off x="467544" y="4768627"/>
            <a:ext cx="8280920" cy="1612701"/>
          </a:xfrm>
        </p:spPr>
        <p:txBody>
          <a:bodyPr>
            <a:normAutofit fontScale="77500" lnSpcReduction="20000"/>
          </a:bodyPr>
          <a:lstStyle/>
          <a:p>
            <a:r>
              <a:rPr lang="zh-CN" altLang="en-US" dirty="0"/>
              <a:t>依据用户</a:t>
            </a:r>
            <a:r>
              <a:rPr lang="zh-CN" altLang="en-US" dirty="0" smtClean="0"/>
              <a:t>对物品的</a:t>
            </a:r>
            <a:r>
              <a:rPr lang="zh-CN" altLang="en-US" dirty="0"/>
              <a:t>评价</a:t>
            </a:r>
            <a:r>
              <a:rPr lang="zh-CN" altLang="en-US" dirty="0" smtClean="0"/>
              <a:t>计算出所有</a:t>
            </a:r>
            <a:r>
              <a:rPr lang="zh-CN" altLang="en-US" b="1" dirty="0" smtClean="0"/>
              <a:t>物品之间</a:t>
            </a:r>
            <a:r>
              <a:rPr lang="zh-CN" altLang="en-US" b="1" dirty="0"/>
              <a:t>的相似度</a:t>
            </a:r>
            <a:r>
              <a:rPr lang="zh-CN" altLang="en-US" dirty="0"/>
              <a:t>；</a:t>
            </a:r>
          </a:p>
          <a:p>
            <a:r>
              <a:rPr lang="zh-CN" altLang="en-US" dirty="0" smtClean="0"/>
              <a:t>用某用户对相似物品的评分，预测该用户对其未浏览过的物品的评分。</a:t>
            </a:r>
            <a:endParaRPr lang="en-US" altLang="zh-CN" dirty="0" smtClean="0"/>
          </a:p>
          <a:p>
            <a:r>
              <a:rPr lang="zh-CN" altLang="en-US" dirty="0" smtClean="0"/>
              <a:t>按照预测出的可能评分的高低向当前用户推荐物品。</a:t>
            </a:r>
          </a:p>
        </p:txBody>
      </p:sp>
      <p:pic>
        <p:nvPicPr>
          <p:cNvPr id="5122" name="Picture 2" descr="http://tc.sinaimg.cn/maxwidth.800/tc.service.weibo.com/img_zishu010_com/d2aeb3bba037a98de88122c57015468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196753"/>
            <a:ext cx="4896544" cy="3427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0055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1329" y="184666"/>
            <a:ext cx="8229600" cy="1143000"/>
          </a:xfrm>
        </p:spPr>
        <p:txBody>
          <a:bodyPr>
            <a:normAutofit/>
          </a:bodyPr>
          <a:lstStyle/>
          <a:p>
            <a:r>
              <a:rPr lang="zh-CN" altLang="en-US" dirty="0" smtClean="0"/>
              <a:t>物品相似度</a:t>
            </a:r>
            <a:endParaRPr lang="en-US" dirty="0"/>
          </a:p>
        </p:txBody>
      </p:sp>
      <p:sp>
        <p:nvSpPr>
          <p:cNvPr id="3" name="Inhaltsplatzhalter 2"/>
          <p:cNvSpPr>
            <a:spLocks noGrp="1"/>
          </p:cNvSpPr>
          <p:nvPr>
            <p:ph idx="1"/>
          </p:nvPr>
        </p:nvSpPr>
        <p:spPr>
          <a:xfrm>
            <a:off x="395536" y="1268760"/>
            <a:ext cx="8424936" cy="5040560"/>
          </a:xfrm>
        </p:spPr>
        <p:txBody>
          <a:bodyPr/>
          <a:lstStyle/>
          <a:p>
            <a:r>
              <a:rPr lang="zh-CN" altLang="en-US" sz="2400" dirty="0" smtClean="0"/>
              <a:t>余弦相似度：</a:t>
            </a:r>
            <a:endParaRPr lang="en-US" altLang="zh-CN" sz="2400" dirty="0"/>
          </a:p>
          <a:p>
            <a:endParaRPr lang="en-US" sz="2000" dirty="0" smtClean="0"/>
          </a:p>
          <a:p>
            <a:endParaRPr lang="en-US" altLang="zh-CN" sz="2000" dirty="0" smtClean="0"/>
          </a:p>
          <a:p>
            <a:r>
              <a:rPr lang="en-US" altLang="zh-CN" sz="2400" dirty="0"/>
              <a:t>Pearson correlation </a:t>
            </a:r>
            <a:r>
              <a:rPr lang="zh-CN" altLang="en-US" sz="2400" dirty="0" smtClean="0"/>
              <a:t>：</a:t>
            </a:r>
            <a:endParaRPr lang="en-US" sz="2400"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a:buNone/>
            </a:pPr>
            <a:endParaRPr lang="en-US" b="1" dirty="0" smtClean="0"/>
          </a:p>
          <a:p>
            <a:endParaRPr lang="en-US" dirty="0"/>
          </a:p>
        </p:txBody>
      </p:sp>
      <p:sp>
        <p:nvSpPr>
          <p:cNvPr id="2050" name="Rectangle 2"/>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53" name="Rectangle 5"/>
          <p:cNvSpPr>
            <a:spLocks noChangeArrowheads="1"/>
          </p:cNvSpPr>
          <p:nvPr/>
        </p:nvSpPr>
        <p:spPr bwMode="auto">
          <a:xfrm>
            <a:off x="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7" name="Tabelle 3"/>
          <p:cNvGraphicFramePr>
            <a:graphicFrameLocks noGrp="1"/>
          </p:cNvGraphicFramePr>
          <p:nvPr>
            <p:extLst/>
          </p:nvPr>
        </p:nvGraphicFramePr>
        <p:xfrm>
          <a:off x="1393455" y="4293096"/>
          <a:ext cx="6096000" cy="2225040"/>
        </p:xfrm>
        <a:graphic>
          <a:graphicData uri="http://schemas.openxmlformats.org/drawingml/2006/table">
            <a:tbl>
              <a:tblPr firstRow="1" bandRow="1">
                <a:tableStyleId>{00A15C55-8517-42AA-B614-E9B94910E393}</a:tableStyleId>
              </a:tblPr>
              <a:tblGrid>
                <a:gridCol w="1016000"/>
                <a:gridCol w="1016000"/>
                <a:gridCol w="1016000"/>
                <a:gridCol w="1016000"/>
                <a:gridCol w="1016000"/>
                <a:gridCol w="1016000"/>
              </a:tblGrid>
              <a:tr h="370840">
                <a:tc>
                  <a:txBody>
                    <a:bodyPr/>
                    <a:lstStyle/>
                    <a:p>
                      <a:pPr algn="ct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Item5</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Alice</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800" baseline="0" dirty="0" smtClean="0">
                          <a:solidFill>
                            <a:schemeClr val="tx1"/>
                          </a:solidFill>
                          <a:latin typeface="Calibri" pitchFamily="34" charset="0"/>
                        </a:rPr>
                        <a:t>?</a:t>
                      </a:r>
                      <a:endParaRPr lang="en-US" sz="1800" baseline="0" dirty="0">
                        <a:solidFill>
                          <a:schemeClr val="tx1"/>
                        </a:solidFill>
                        <a:latin typeface="Calibri" pitchFamily="34" charset="0"/>
                      </a:endParaRPr>
                    </a:p>
                  </a:txBody>
                  <a:tcPr>
                    <a:solidFill>
                      <a:srgbClr val="FFC000"/>
                    </a:solidFill>
                  </a:tcPr>
                </a:tc>
              </a:tr>
              <a:tr h="370840">
                <a:tc>
                  <a:txBody>
                    <a:bodyPr/>
                    <a:lstStyle/>
                    <a:p>
                      <a:pPr algn="ctr"/>
                      <a:r>
                        <a:rPr lang="en-US" sz="1600" baseline="0" dirty="0" smtClean="0">
                          <a:latin typeface="Calibri" pitchFamily="34" charset="0"/>
                        </a:rPr>
                        <a:t>User1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User2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User3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3</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4</a:t>
                      </a:r>
                      <a:endParaRPr lang="en-US" sz="1600" baseline="0" dirty="0">
                        <a:latin typeface="Calibri" pitchFamily="34" charset="0"/>
                      </a:endParaRPr>
                    </a:p>
                  </a:txBody>
                  <a:tcPr/>
                </a:tc>
              </a:tr>
              <a:tr h="370840">
                <a:tc>
                  <a:txBody>
                    <a:bodyPr/>
                    <a:lstStyle/>
                    <a:p>
                      <a:pPr algn="ctr"/>
                      <a:r>
                        <a:rPr lang="en-US" sz="1600" baseline="0" dirty="0" smtClean="0">
                          <a:latin typeface="Calibri" pitchFamily="34" charset="0"/>
                        </a:rPr>
                        <a:t>User4</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5</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2</a:t>
                      </a:r>
                      <a:endParaRPr lang="en-US" sz="1600" baseline="0" dirty="0">
                        <a:latin typeface="Calibri" pitchFamily="34" charset="0"/>
                      </a:endParaRPr>
                    </a:p>
                  </a:txBody>
                  <a:tcPr/>
                </a:tc>
                <a:tc>
                  <a:txBody>
                    <a:bodyPr/>
                    <a:lstStyle/>
                    <a:p>
                      <a:pPr algn="ctr"/>
                      <a:r>
                        <a:rPr lang="en-US" sz="1600" baseline="0" dirty="0" smtClean="0">
                          <a:latin typeface="Calibri" pitchFamily="34" charset="0"/>
                        </a:rPr>
                        <a:t>1</a:t>
                      </a:r>
                      <a:endParaRPr lang="en-US" sz="1600" baseline="0" dirty="0">
                        <a:latin typeface="Calibri" pitchFamily="34" charset="0"/>
                      </a:endParaRPr>
                    </a:p>
                  </a:txBody>
                  <a:tcPr/>
                </a:tc>
              </a:tr>
            </a:tbl>
          </a:graphicData>
        </a:graphic>
      </p:graphicFrame>
      <p:sp>
        <p:nvSpPr>
          <p:cNvPr id="28" name="Abgerundetes Rechteck 5"/>
          <p:cNvSpPr/>
          <p:nvPr/>
        </p:nvSpPr>
        <p:spPr bwMode="auto">
          <a:xfrm>
            <a:off x="6465553" y="5007476"/>
            <a:ext cx="1071570" cy="1571636"/>
          </a:xfrm>
          <a:prstGeom prst="roundRect">
            <a:avLst/>
          </a:prstGeom>
          <a:solidFill>
            <a:srgbClr val="FFC000">
              <a:alpha val="29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grpSp>
        <p:nvGrpSpPr>
          <p:cNvPr id="29" name="Gruppieren 8"/>
          <p:cNvGrpSpPr/>
          <p:nvPr/>
        </p:nvGrpSpPr>
        <p:grpSpPr>
          <a:xfrm>
            <a:off x="2322149" y="5007476"/>
            <a:ext cx="4143404" cy="1571636"/>
            <a:chOff x="1571604" y="4000504"/>
            <a:chExt cx="4143404" cy="1643074"/>
          </a:xfrm>
        </p:grpSpPr>
        <p:sp>
          <p:nvSpPr>
            <p:cNvPr id="30" name="Abgerundetes Rechteck 6"/>
            <p:cNvSpPr/>
            <p:nvPr/>
          </p:nvSpPr>
          <p:spPr bwMode="auto">
            <a:xfrm>
              <a:off x="1571604" y="4000504"/>
              <a:ext cx="1071570" cy="1643074"/>
            </a:xfrm>
            <a:prstGeom prst="roundRect">
              <a:avLst/>
            </a:prstGeom>
            <a:solidFill>
              <a:schemeClr val="accent6">
                <a:lumMod val="75000"/>
                <a:alpha val="2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31" name="Abgerundetes Rechteck 7"/>
            <p:cNvSpPr/>
            <p:nvPr/>
          </p:nvSpPr>
          <p:spPr bwMode="auto">
            <a:xfrm>
              <a:off x="4643438" y="4000504"/>
              <a:ext cx="1071570" cy="1643074"/>
            </a:xfrm>
            <a:prstGeom prst="roundRect">
              <a:avLst/>
            </a:prstGeom>
            <a:solidFill>
              <a:schemeClr val="accent6">
                <a:lumMod val="75000"/>
                <a:alpha val="29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grpSp>
      <p:grpSp>
        <p:nvGrpSpPr>
          <p:cNvPr id="32" name="Gruppieren 15"/>
          <p:cNvGrpSpPr/>
          <p:nvPr/>
        </p:nvGrpSpPr>
        <p:grpSpPr>
          <a:xfrm>
            <a:off x="2656761" y="4567559"/>
            <a:ext cx="3560611" cy="511355"/>
            <a:chOff x="1906216" y="4060653"/>
            <a:chExt cx="3560611" cy="511355"/>
          </a:xfrm>
        </p:grpSpPr>
        <p:sp>
          <p:nvSpPr>
            <p:cNvPr id="33" name="Ellipse 13"/>
            <p:cNvSpPr/>
            <p:nvPr/>
          </p:nvSpPr>
          <p:spPr bwMode="auto">
            <a:xfrm>
              <a:off x="1906216" y="4071942"/>
              <a:ext cx="500066" cy="500066"/>
            </a:xfrm>
            <a:prstGeom prst="ellipse">
              <a:avLst/>
            </a:prstGeom>
            <a:noFill/>
            <a:ln w="349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sp>
          <p:nvSpPr>
            <p:cNvPr id="34" name="Ellipse 14"/>
            <p:cNvSpPr/>
            <p:nvPr/>
          </p:nvSpPr>
          <p:spPr bwMode="auto">
            <a:xfrm>
              <a:off x="4966761" y="4060653"/>
              <a:ext cx="500066" cy="500066"/>
            </a:xfrm>
            <a:prstGeom prst="ellipse">
              <a:avLst/>
            </a:prstGeom>
            <a:noFill/>
            <a:ln w="349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Verdana" pitchFamily="34" charset="0"/>
              </a:endParaRPr>
            </a:p>
          </p:txBody>
        </p:sp>
      </p:grpSp>
      <p:pic>
        <p:nvPicPr>
          <p:cNvPr id="35" name="Picture 4"/>
          <p:cNvPicPr>
            <a:picLocks noChangeAspect="1" noChangeArrowheads="1"/>
          </p:cNvPicPr>
          <p:nvPr/>
        </p:nvPicPr>
        <p:blipFill>
          <a:blip r:embed="rId3" cstate="print"/>
          <a:srcRect/>
          <a:stretch>
            <a:fillRect/>
          </a:stretch>
        </p:blipFill>
        <p:spPr bwMode="auto">
          <a:xfrm>
            <a:off x="2857934" y="1412775"/>
            <a:ext cx="3359438" cy="1031639"/>
          </a:xfrm>
          <a:prstGeom prst="rect">
            <a:avLst/>
          </a:prstGeom>
          <a:noFill/>
          <a:ln w="9525">
            <a:noFill/>
            <a:miter lim="800000"/>
            <a:headEnd/>
            <a:tailEnd/>
          </a:ln>
          <a:effectLst/>
        </p:spPr>
      </p:pic>
      <p:pic>
        <p:nvPicPr>
          <p:cNvPr id="36" name="Picture 7"/>
          <p:cNvPicPr>
            <a:picLocks noChangeAspect="1" noChangeArrowheads="1"/>
          </p:cNvPicPr>
          <p:nvPr/>
        </p:nvPicPr>
        <p:blipFill>
          <a:blip r:embed="rId4" cstate="print"/>
          <a:srcRect/>
          <a:stretch>
            <a:fillRect/>
          </a:stretch>
        </p:blipFill>
        <p:spPr bwMode="auto">
          <a:xfrm>
            <a:off x="1440860" y="2924945"/>
            <a:ext cx="6515516" cy="1100022"/>
          </a:xfrm>
          <a:prstGeom prst="rect">
            <a:avLst/>
          </a:prstGeom>
          <a:noFill/>
          <a:ln w="9525">
            <a:noFill/>
            <a:miter lim="800000"/>
            <a:headEnd/>
            <a:tailEnd/>
          </a:ln>
          <a:effectLst/>
        </p:spPr>
      </p:pic>
    </p:spTree>
    <p:extLst>
      <p:ext uri="{BB962C8B-B14F-4D97-AF65-F5344CB8AC3E}">
        <p14:creationId xmlns:p14="http://schemas.microsoft.com/office/powerpoint/2010/main" val="42173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为什么要推荐？</a:t>
            </a:r>
            <a:endParaRPr lang="en-US" dirty="0"/>
          </a:p>
        </p:txBody>
      </p:sp>
      <p:sp>
        <p:nvSpPr>
          <p:cNvPr id="3" name="Content Placeholder 2"/>
          <p:cNvSpPr>
            <a:spLocks noGrp="1"/>
          </p:cNvSpPr>
          <p:nvPr>
            <p:ph idx="1"/>
          </p:nvPr>
        </p:nvSpPr>
        <p:spPr>
          <a:xfrm>
            <a:off x="3962712" y="2974530"/>
            <a:ext cx="1257359" cy="292429"/>
          </a:xfrm>
        </p:spPr>
        <p:txBody>
          <a:bodyPr>
            <a:noAutofit/>
          </a:bodyPr>
          <a:lstStyle/>
          <a:p>
            <a:pPr marL="0" indent="0">
              <a:buNone/>
            </a:pPr>
            <a:r>
              <a:rPr lang="zh-CN" altLang="en-US" sz="1800" dirty="0" smtClean="0">
                <a:solidFill>
                  <a:srgbClr val="0070C0"/>
                </a:solidFill>
              </a:rPr>
              <a:t>信息过载</a:t>
            </a:r>
            <a:endParaRPr lang="en-US" sz="1800" dirty="0">
              <a:solidFill>
                <a:srgbClr val="0070C0"/>
              </a:solidFill>
            </a:endParaRPr>
          </a:p>
          <a:p>
            <a:pPr marL="0" indent="0">
              <a:buNone/>
            </a:pPr>
            <a:endParaRPr lang="en-US" sz="1800" dirty="0" smtClean="0">
              <a:solidFill>
                <a:srgbClr val="0070C0"/>
              </a:solidFill>
            </a:endParaRPr>
          </a:p>
          <a:p>
            <a:pPr marL="0" indent="0">
              <a:buNone/>
            </a:pPr>
            <a:endParaRPr lang="en-US" sz="1800" dirty="0">
              <a:solidFill>
                <a:srgbClr val="0070C0"/>
              </a:solidFill>
            </a:endParaRPr>
          </a:p>
        </p:txBody>
      </p:sp>
      <p:pic>
        <p:nvPicPr>
          <p:cNvPr id="4" name="Picture 3"/>
          <p:cNvPicPr>
            <a:picLocks noChangeAspect="1"/>
          </p:cNvPicPr>
          <p:nvPr/>
        </p:nvPicPr>
        <p:blipFill>
          <a:blip r:embed="rId2"/>
          <a:stretch>
            <a:fillRect/>
          </a:stretch>
        </p:blipFill>
        <p:spPr>
          <a:xfrm>
            <a:off x="2051720" y="2289455"/>
            <a:ext cx="1310508" cy="547619"/>
          </a:xfrm>
          <a:prstGeom prst="rect">
            <a:avLst/>
          </a:prstGeom>
        </p:spPr>
      </p:pic>
      <p:sp>
        <p:nvSpPr>
          <p:cNvPr id="5" name="Down Arrow 4"/>
          <p:cNvSpPr/>
          <p:nvPr/>
        </p:nvSpPr>
        <p:spPr>
          <a:xfrm>
            <a:off x="4211960" y="3601235"/>
            <a:ext cx="576064" cy="517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835696" y="4293096"/>
            <a:ext cx="6336704" cy="1200329"/>
          </a:xfrm>
          <a:prstGeom prst="rect">
            <a:avLst/>
          </a:prstGeom>
          <a:noFill/>
        </p:spPr>
        <p:txBody>
          <a:bodyPr wrap="square" rtlCol="0">
            <a:spAutoFit/>
          </a:bodyPr>
          <a:lstStyle/>
          <a:p>
            <a:pPr marL="285750" indent="-285750">
              <a:buFont typeface="Arial" charset="0"/>
              <a:buChar char="•"/>
            </a:pPr>
            <a:r>
              <a:rPr lang="zh-CN" altLang="en-US" dirty="0"/>
              <a:t>帮助用户找到想要的商品（新闻</a:t>
            </a:r>
            <a:r>
              <a:rPr lang="en-US" altLang="zh-CN" dirty="0"/>
              <a:t>/</a:t>
            </a:r>
            <a:r>
              <a:rPr lang="zh-CN" altLang="en-US" dirty="0"/>
              <a:t>音乐</a:t>
            </a:r>
            <a:r>
              <a:rPr lang="en-US" altLang="zh-CN" dirty="0"/>
              <a:t>/……</a:t>
            </a:r>
            <a:r>
              <a:rPr lang="zh-CN" altLang="en-US" dirty="0"/>
              <a:t>），发掘长尾</a:t>
            </a:r>
            <a:endParaRPr lang="en-US" altLang="zh-CN" dirty="0"/>
          </a:p>
          <a:p>
            <a:pPr marL="285750" indent="-285750">
              <a:buFont typeface="Arial" charset="0"/>
              <a:buChar char="•"/>
            </a:pPr>
            <a:r>
              <a:rPr lang="zh-CN" altLang="en-US" dirty="0"/>
              <a:t>降低信息过载</a:t>
            </a:r>
            <a:endParaRPr lang="en-US" altLang="zh-CN" dirty="0"/>
          </a:p>
          <a:p>
            <a:pPr marL="285750" indent="-285750">
              <a:buFont typeface="Arial" charset="0"/>
              <a:buChar char="•"/>
            </a:pPr>
            <a:r>
              <a:rPr lang="zh-CN" altLang="en-US" dirty="0"/>
              <a:t>提高站点的点击率</a:t>
            </a:r>
            <a:r>
              <a:rPr lang="en-US" altLang="zh-CN" dirty="0"/>
              <a:t>/</a:t>
            </a:r>
            <a:r>
              <a:rPr lang="zh-CN" altLang="en-US" dirty="0"/>
              <a:t>转化率</a:t>
            </a:r>
            <a:endParaRPr lang="en-US" altLang="zh-CN" dirty="0"/>
          </a:p>
          <a:p>
            <a:pPr marL="285750" indent="-285750">
              <a:buFont typeface="Arial" charset="0"/>
              <a:buChar char="•"/>
            </a:pPr>
            <a:r>
              <a:rPr lang="zh-CN" altLang="en-US" dirty="0"/>
              <a:t>加深对用户的了解，为用户提供定制化服务</a:t>
            </a:r>
            <a:endParaRPr lang="en-US" altLang="zh-CN" dirty="0"/>
          </a:p>
        </p:txBody>
      </p:sp>
      <p:pic>
        <p:nvPicPr>
          <p:cNvPr id="9" name="图片 8"/>
          <p:cNvPicPr>
            <a:picLocks noChangeAspect="1"/>
          </p:cNvPicPr>
          <p:nvPr/>
        </p:nvPicPr>
        <p:blipFill>
          <a:blip r:embed="rId3"/>
          <a:stretch>
            <a:fillRect/>
          </a:stretch>
        </p:blipFill>
        <p:spPr>
          <a:xfrm>
            <a:off x="3765200" y="1586557"/>
            <a:ext cx="1613599" cy="1231755"/>
          </a:xfrm>
          <a:prstGeom prst="rect">
            <a:avLst/>
          </a:prstGeom>
        </p:spPr>
      </p:pic>
      <p:pic>
        <p:nvPicPr>
          <p:cNvPr id="11" name="图片 10"/>
          <p:cNvPicPr>
            <a:picLocks noChangeAspect="1"/>
          </p:cNvPicPr>
          <p:nvPr/>
        </p:nvPicPr>
        <p:blipFill>
          <a:blip r:embed="rId4"/>
          <a:stretch>
            <a:fillRect/>
          </a:stretch>
        </p:blipFill>
        <p:spPr>
          <a:xfrm>
            <a:off x="5580112" y="2337001"/>
            <a:ext cx="1483949" cy="481802"/>
          </a:xfrm>
          <a:prstGeom prst="rect">
            <a:avLst/>
          </a:prstGeom>
        </p:spPr>
      </p:pic>
    </p:spTree>
    <p:extLst>
      <p:ext uri="{BB962C8B-B14F-4D97-AF65-F5344CB8AC3E}">
        <p14:creationId xmlns:p14="http://schemas.microsoft.com/office/powerpoint/2010/main" val="2088247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lstStyle/>
          <a:p>
            <a:r>
              <a:rPr lang="zh-CN" altLang="en-US" dirty="0" smtClean="0"/>
              <a:t>预测评分</a:t>
            </a:r>
            <a:endParaRPr lang="en-US" dirty="0"/>
          </a:p>
        </p:txBody>
      </p:sp>
      <p:sp>
        <p:nvSpPr>
          <p:cNvPr id="3" name="Inhaltsplatzhalter 2"/>
          <p:cNvSpPr>
            <a:spLocks noGrp="1"/>
          </p:cNvSpPr>
          <p:nvPr>
            <p:ph idx="1"/>
          </p:nvPr>
        </p:nvSpPr>
        <p:spPr>
          <a:xfrm>
            <a:off x="467544" y="1340768"/>
            <a:ext cx="8229600" cy="4937760"/>
          </a:xfrm>
        </p:spPr>
        <p:txBody>
          <a:bodyPr>
            <a:normAutofit/>
          </a:bodyPr>
          <a:lstStyle/>
          <a:p>
            <a:r>
              <a:rPr lang="zh-CN" altLang="en-US" sz="2800" b="0" dirty="0" smtClean="0"/>
              <a:t>一个常用的预测函数：</a:t>
            </a:r>
            <a:endParaRPr lang="en-US" sz="2800" b="0" dirty="0" smtClean="0"/>
          </a:p>
          <a:p>
            <a:endParaRPr lang="en-US" sz="2800" b="0" dirty="0" smtClean="0"/>
          </a:p>
          <a:p>
            <a:endParaRPr lang="en-US" sz="2800" b="0" dirty="0" smtClean="0"/>
          </a:p>
          <a:p>
            <a:endParaRPr lang="en-US" sz="2800" b="0" dirty="0" smtClean="0"/>
          </a:p>
          <a:p>
            <a:r>
              <a:rPr lang="zh-CN" altLang="en-US" sz="2800" dirty="0" smtClean="0"/>
              <a:t>计算用户</a:t>
            </a:r>
            <a:r>
              <a:rPr lang="en-US" altLang="zh-CN" sz="2800" dirty="0" smtClean="0"/>
              <a:t>u</a:t>
            </a:r>
            <a:r>
              <a:rPr lang="zh-CN" altLang="en-US" sz="2800" dirty="0" smtClean="0"/>
              <a:t>对所有打过分的物品</a:t>
            </a:r>
            <a:r>
              <a:rPr lang="en-US" altLang="zh-CN" sz="2800" dirty="0" err="1" smtClean="0"/>
              <a:t>i</a:t>
            </a:r>
            <a:r>
              <a:rPr lang="zh-CN" altLang="en-US" sz="2800" dirty="0" smtClean="0"/>
              <a:t>的打分总和</a:t>
            </a:r>
            <a:r>
              <a:rPr lang="en-US" altLang="zh-CN" sz="2800" b="0" dirty="0" smtClean="0"/>
              <a:t>---</a:t>
            </a:r>
            <a:r>
              <a:rPr lang="zh-CN" altLang="en-US" sz="2800" b="0" dirty="0" smtClean="0"/>
              <a:t>以物品</a:t>
            </a:r>
            <a:r>
              <a:rPr lang="en-US" altLang="zh-CN" sz="2800" b="0" dirty="0" err="1" smtClean="0"/>
              <a:t>i</a:t>
            </a:r>
            <a:r>
              <a:rPr lang="zh-CN" altLang="en-US" sz="2800" b="0" dirty="0" smtClean="0"/>
              <a:t>和</a:t>
            </a:r>
            <a:r>
              <a:rPr lang="en-US" altLang="zh-CN" sz="2800" b="0" dirty="0" smtClean="0"/>
              <a:t>p</a:t>
            </a:r>
            <a:r>
              <a:rPr lang="zh-CN" altLang="en-US" sz="2800" b="0" dirty="0" smtClean="0"/>
              <a:t>的相似度作为权重。</a:t>
            </a:r>
            <a:endParaRPr lang="en-US" sz="2800" b="0" dirty="0" smtClean="0"/>
          </a:p>
        </p:txBody>
      </p:sp>
      <p:pic>
        <p:nvPicPr>
          <p:cNvPr id="6" name="图片 5"/>
          <p:cNvPicPr>
            <a:picLocks noChangeAspect="1"/>
          </p:cNvPicPr>
          <p:nvPr/>
        </p:nvPicPr>
        <p:blipFill>
          <a:blip r:embed="rId3"/>
          <a:stretch>
            <a:fillRect/>
          </a:stretch>
        </p:blipFill>
        <p:spPr>
          <a:xfrm>
            <a:off x="827584" y="1988840"/>
            <a:ext cx="5904384" cy="1089158"/>
          </a:xfrm>
          <a:prstGeom prst="rect">
            <a:avLst/>
          </a:prstGeom>
        </p:spPr>
      </p:pic>
    </p:spTree>
    <p:extLst>
      <p:ext uri="{BB962C8B-B14F-4D97-AF65-F5344CB8AC3E}">
        <p14:creationId xmlns:p14="http://schemas.microsoft.com/office/powerpoint/2010/main" val="610071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normAutofit/>
          </a:bodyPr>
          <a:lstStyle/>
          <a:p>
            <a:r>
              <a:rPr lang="zh-CN" altLang="en-US" dirty="0" smtClean="0"/>
              <a:t>协同过滤的问题</a:t>
            </a:r>
            <a:endParaRPr lang="en-US" dirty="0"/>
          </a:p>
        </p:txBody>
      </p:sp>
      <p:sp>
        <p:nvSpPr>
          <p:cNvPr id="3" name="Inhaltsplatzhalter 2"/>
          <p:cNvSpPr>
            <a:spLocks noGrp="1"/>
          </p:cNvSpPr>
          <p:nvPr>
            <p:ph idx="1"/>
          </p:nvPr>
        </p:nvSpPr>
        <p:spPr>
          <a:xfrm>
            <a:off x="467544" y="1412776"/>
            <a:ext cx="8229600" cy="4896544"/>
          </a:xfrm>
        </p:spPr>
        <p:txBody>
          <a:bodyPr>
            <a:normAutofit/>
          </a:bodyPr>
          <a:lstStyle/>
          <a:p>
            <a:r>
              <a:rPr lang="zh-CN" altLang="en-US" dirty="0"/>
              <a:t>依赖于准确的用户评分；</a:t>
            </a:r>
          </a:p>
          <a:p>
            <a:r>
              <a:rPr lang="zh-CN" altLang="en-US" dirty="0"/>
              <a:t>在</a:t>
            </a:r>
            <a:r>
              <a:rPr lang="zh-CN" altLang="en-US" dirty="0" smtClean="0"/>
              <a:t>计算过程</a:t>
            </a:r>
            <a:r>
              <a:rPr lang="zh-CN" altLang="en-US" dirty="0"/>
              <a:t>中，那些大热的物品会有更大的几率被推荐给用户；</a:t>
            </a:r>
          </a:p>
          <a:p>
            <a:r>
              <a:rPr lang="zh-CN" altLang="en-US" dirty="0"/>
              <a:t>冷启动问题。当有一名新用户或者新物品进入系统时，推荐将无从依据；</a:t>
            </a:r>
          </a:p>
          <a:p>
            <a:r>
              <a:rPr lang="zh-CN" altLang="en-US" dirty="0"/>
              <a:t>在</a:t>
            </a:r>
            <a:r>
              <a:rPr lang="zh-CN" altLang="en-US" dirty="0" smtClean="0"/>
              <a:t>一些物品生存周期</a:t>
            </a:r>
            <a:r>
              <a:rPr lang="zh-CN" altLang="en-US" dirty="0"/>
              <a:t>短（如新闻、广告）的系统中，由于更新速度快，</a:t>
            </a:r>
            <a:r>
              <a:rPr lang="zh-CN" altLang="en-US" dirty="0" smtClean="0"/>
              <a:t>大量</a:t>
            </a:r>
            <a:r>
              <a:rPr lang="zh-CN" altLang="en-US" dirty="0"/>
              <a:t>物品</a:t>
            </a:r>
            <a:r>
              <a:rPr lang="zh-CN" altLang="en-US" dirty="0" smtClean="0"/>
              <a:t>不会</a:t>
            </a:r>
            <a:r>
              <a:rPr lang="zh-CN" altLang="en-US" dirty="0"/>
              <a:t>有用户评分，造成</a:t>
            </a:r>
            <a:r>
              <a:rPr lang="zh-CN" altLang="en-US" b="1" dirty="0">
                <a:solidFill>
                  <a:srgbClr val="0070C0"/>
                </a:solidFill>
              </a:rPr>
              <a:t>评分矩阵稀疏</a:t>
            </a:r>
            <a:r>
              <a:rPr lang="zh-CN" altLang="en-US" dirty="0"/>
              <a:t>，不利于这些内容的推荐。</a:t>
            </a:r>
          </a:p>
        </p:txBody>
      </p:sp>
    </p:spTree>
    <p:extLst>
      <p:ext uri="{BB962C8B-B14F-4D97-AF65-F5344CB8AC3E}">
        <p14:creationId xmlns:p14="http://schemas.microsoft.com/office/powerpoint/2010/main" val="12198653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188640"/>
            <a:ext cx="8229600" cy="1143000"/>
          </a:xfrm>
        </p:spPr>
        <p:txBody>
          <a:bodyPr/>
          <a:lstStyle/>
          <a:p>
            <a:r>
              <a:rPr lang="zh-CN" altLang="en-US" dirty="0" smtClean="0"/>
              <a:t>一种基于图的方法</a:t>
            </a:r>
            <a:endParaRPr lang="en-US" dirty="0"/>
          </a:p>
        </p:txBody>
      </p:sp>
      <p:sp>
        <p:nvSpPr>
          <p:cNvPr id="3" name="Inhaltsplatzhalter 2"/>
          <p:cNvSpPr>
            <a:spLocks noGrp="1"/>
          </p:cNvSpPr>
          <p:nvPr>
            <p:ph idx="1"/>
          </p:nvPr>
        </p:nvSpPr>
        <p:spPr>
          <a:xfrm>
            <a:off x="467544" y="1268760"/>
            <a:ext cx="8229600" cy="5210145"/>
          </a:xfrm>
        </p:spPr>
        <p:txBody>
          <a:bodyPr/>
          <a:lstStyle/>
          <a:p>
            <a:r>
              <a:rPr lang="en-US" altLang="zh-CN" sz="2800" dirty="0" smtClean="0"/>
              <a:t>“spreading activation" </a:t>
            </a:r>
          </a:p>
          <a:p>
            <a:pPr lvl="1"/>
            <a:r>
              <a:rPr lang="zh-CN" altLang="en-US" sz="2400" dirty="0" smtClean="0"/>
              <a:t>基本思想</a:t>
            </a:r>
            <a:r>
              <a:rPr lang="en-US" altLang="zh-CN" sz="2400" dirty="0" smtClean="0"/>
              <a:t>: </a:t>
            </a:r>
            <a:r>
              <a:rPr lang="zh-CN" altLang="en-US" sz="2400" dirty="0" smtClean="0"/>
              <a:t>用长度</a:t>
            </a:r>
            <a:r>
              <a:rPr lang="en-US" altLang="zh-CN" sz="2400" dirty="0" smtClean="0"/>
              <a:t> &gt; </a:t>
            </a:r>
            <a:r>
              <a:rPr lang="en-US" altLang="zh-CN" sz="2400" dirty="0"/>
              <a:t>L</a:t>
            </a:r>
            <a:r>
              <a:rPr lang="en-US" altLang="zh-CN" sz="2400" dirty="0" smtClean="0"/>
              <a:t> </a:t>
            </a:r>
            <a:r>
              <a:rPr lang="zh-CN" altLang="en-US" sz="2400" dirty="0" smtClean="0"/>
              <a:t>的路径来推荐物品</a:t>
            </a:r>
            <a:r>
              <a:rPr lang="en-US" altLang="zh-CN" sz="2400" dirty="0" smtClean="0"/>
              <a:t> </a:t>
            </a:r>
            <a:endParaRPr lang="en-US" altLang="zh-CN" sz="2400" dirty="0"/>
          </a:p>
          <a:p>
            <a:pPr lvl="1"/>
            <a:r>
              <a:rPr lang="en-US" altLang="zh-CN" sz="2400" dirty="0" smtClean="0"/>
              <a:t>L= 3: </a:t>
            </a:r>
            <a:r>
              <a:rPr lang="zh-CN" altLang="en-US" sz="2400" dirty="0" smtClean="0"/>
              <a:t>将</a:t>
            </a:r>
            <a:r>
              <a:rPr lang="en-US" altLang="zh-CN" sz="2400" dirty="0" smtClean="0"/>
              <a:t>Item3</a:t>
            </a:r>
            <a:r>
              <a:rPr lang="zh-CN" altLang="en-US" sz="2400" dirty="0" smtClean="0"/>
              <a:t>推荐给</a:t>
            </a:r>
            <a:r>
              <a:rPr lang="en-US" altLang="zh-CN" sz="2400" dirty="0" smtClean="0"/>
              <a:t>User1</a:t>
            </a:r>
          </a:p>
          <a:p>
            <a:pPr lvl="1"/>
            <a:r>
              <a:rPr lang="en-US" altLang="zh-CN" sz="2400" dirty="0" smtClean="0"/>
              <a:t>L= 5: Item1</a:t>
            </a:r>
            <a:r>
              <a:rPr lang="zh-CN" altLang="en-US" sz="2400" dirty="0" smtClean="0"/>
              <a:t>也可以推荐给</a:t>
            </a:r>
            <a:r>
              <a:rPr lang="en-US" altLang="zh-CN" sz="2400" dirty="0" smtClean="0"/>
              <a:t>User1t</a:t>
            </a:r>
          </a:p>
        </p:txBody>
      </p:sp>
      <p:pic>
        <p:nvPicPr>
          <p:cNvPr id="6" name="Picture 2"/>
          <p:cNvPicPr>
            <a:picLocks noChangeAspect="1" noChangeArrowheads="1"/>
          </p:cNvPicPr>
          <p:nvPr/>
        </p:nvPicPr>
        <p:blipFill>
          <a:blip r:embed="rId3" cstate="print"/>
          <a:srcRect/>
          <a:stretch>
            <a:fillRect/>
          </a:stretch>
        </p:blipFill>
        <p:spPr bwMode="auto">
          <a:xfrm>
            <a:off x="1403648" y="3645024"/>
            <a:ext cx="3343275" cy="2847975"/>
          </a:xfrm>
          <a:prstGeom prst="rect">
            <a:avLst/>
          </a:prstGeom>
          <a:noFill/>
          <a:ln w="9525">
            <a:noFill/>
            <a:miter lim="800000"/>
            <a:headEnd/>
            <a:tailEnd/>
          </a:ln>
          <a:effectLst/>
        </p:spPr>
      </p:pic>
      <p:grpSp>
        <p:nvGrpSpPr>
          <p:cNvPr id="7" name="Gruppieren 6"/>
          <p:cNvGrpSpPr/>
          <p:nvPr/>
        </p:nvGrpSpPr>
        <p:grpSpPr>
          <a:xfrm>
            <a:off x="2265464" y="4461788"/>
            <a:ext cx="1071570" cy="1214446"/>
            <a:chOff x="5643570" y="4500570"/>
            <a:chExt cx="1071570" cy="1214446"/>
          </a:xfrm>
        </p:grpSpPr>
        <p:cxnSp>
          <p:nvCxnSpPr>
            <p:cNvPr id="8" name="Gerade Verbindung 7"/>
            <p:cNvCxnSpPr/>
            <p:nvPr/>
          </p:nvCxnSpPr>
          <p:spPr bwMode="auto">
            <a:xfrm rot="16200000" flipH="1">
              <a:off x="5214942" y="4929198"/>
              <a:ext cx="1214446" cy="357190"/>
            </a:xfrm>
            <a:prstGeom prst="line">
              <a:avLst/>
            </a:prstGeom>
            <a:ln w="127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9" name="Gerade Verbindung 8"/>
            <p:cNvCxnSpPr/>
            <p:nvPr/>
          </p:nvCxnSpPr>
          <p:spPr bwMode="auto">
            <a:xfrm rot="5400000">
              <a:off x="5572132" y="4929198"/>
              <a:ext cx="1214446" cy="357190"/>
            </a:xfrm>
            <a:prstGeom prst="line">
              <a:avLst/>
            </a:prstGeom>
            <a:ln w="127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Gerade Verbindung 9"/>
            <p:cNvCxnSpPr/>
            <p:nvPr/>
          </p:nvCxnSpPr>
          <p:spPr bwMode="auto">
            <a:xfrm rot="16200000" flipH="1">
              <a:off x="5929322" y="4929198"/>
              <a:ext cx="1214446" cy="357190"/>
            </a:xfrm>
            <a:prstGeom prst="line">
              <a:avLst/>
            </a:prstGeom>
            <a:ln w="127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grpSp>
        <p:nvGrpSpPr>
          <p:cNvPr id="11" name="Gruppieren 10"/>
          <p:cNvGrpSpPr/>
          <p:nvPr/>
        </p:nvGrpSpPr>
        <p:grpSpPr>
          <a:xfrm>
            <a:off x="1979712" y="4461788"/>
            <a:ext cx="1643074" cy="1214446"/>
            <a:chOff x="5357818" y="4429132"/>
            <a:chExt cx="1643074" cy="1214446"/>
          </a:xfrm>
        </p:grpSpPr>
        <p:grpSp>
          <p:nvGrpSpPr>
            <p:cNvPr id="12" name="Gruppieren 11"/>
            <p:cNvGrpSpPr/>
            <p:nvPr/>
          </p:nvGrpSpPr>
          <p:grpSpPr>
            <a:xfrm>
              <a:off x="5643570" y="4429132"/>
              <a:ext cx="1071570" cy="1214446"/>
              <a:chOff x="5643570" y="4500570"/>
              <a:chExt cx="1071570" cy="1214446"/>
            </a:xfrm>
          </p:grpSpPr>
          <p:cxnSp>
            <p:nvCxnSpPr>
              <p:cNvPr id="15" name="Gerade Verbindung 14"/>
              <p:cNvCxnSpPr/>
              <p:nvPr/>
            </p:nvCxnSpPr>
            <p:spPr bwMode="auto">
              <a:xfrm rot="16200000" flipH="1">
                <a:off x="5214942" y="4929198"/>
                <a:ext cx="1214446" cy="357190"/>
              </a:xfrm>
              <a:prstGeom prst="line">
                <a:avLst/>
              </a:prstGeom>
              <a:ln w="1905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Gerade Verbindung 15"/>
              <p:cNvCxnSpPr/>
              <p:nvPr/>
            </p:nvCxnSpPr>
            <p:spPr bwMode="auto">
              <a:xfrm rot="5400000">
                <a:off x="5572132" y="4929198"/>
                <a:ext cx="1214446" cy="357190"/>
              </a:xfrm>
              <a:prstGeom prst="line">
                <a:avLst/>
              </a:prstGeom>
              <a:ln w="1905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Gerade Verbindung 16"/>
              <p:cNvCxnSpPr/>
              <p:nvPr/>
            </p:nvCxnSpPr>
            <p:spPr bwMode="auto">
              <a:xfrm rot="16200000" flipH="1">
                <a:off x="5929322" y="4929198"/>
                <a:ext cx="1214446" cy="357190"/>
              </a:xfrm>
              <a:prstGeom prst="line">
                <a:avLst/>
              </a:prstGeom>
              <a:ln w="1905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cxnSp>
          <p:nvCxnSpPr>
            <p:cNvPr id="13" name="Gerade Verbindung 12"/>
            <p:cNvCxnSpPr/>
            <p:nvPr/>
          </p:nvCxnSpPr>
          <p:spPr bwMode="auto">
            <a:xfrm rot="5400000" flipH="1" flipV="1">
              <a:off x="6250793" y="4893479"/>
              <a:ext cx="1214446" cy="285752"/>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4" name="Gerade Verbindung 13"/>
            <p:cNvCxnSpPr/>
            <p:nvPr/>
          </p:nvCxnSpPr>
          <p:spPr bwMode="auto">
            <a:xfrm flipV="1">
              <a:off x="5357818" y="4429132"/>
              <a:ext cx="1643074" cy="1214446"/>
            </a:xfrm>
            <a:prstGeom prst="line">
              <a:avLst/>
            </a:prstGeom>
            <a:solidFill>
              <a:schemeClr val="accent1"/>
            </a:solidFill>
            <a:ln w="1905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24997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1774293"/>
            <a:ext cx="8001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方案</a:t>
            </a:r>
            <a:r>
              <a:rPr lang="en-US" sz="3300" dirty="0" smtClean="0"/>
              <a:t> </a:t>
            </a:r>
            <a:r>
              <a:rPr lang="en-US" sz="3300" dirty="0"/>
              <a:t>3: </a:t>
            </a:r>
            <a:br>
              <a:rPr lang="en-US" sz="3300" dirty="0"/>
            </a:br>
            <a:r>
              <a:rPr lang="zh-CN" altLang="en-US" sz="3300" dirty="0" smtClean="0"/>
              <a:t>矩阵分解</a:t>
            </a:r>
            <a:endParaRPr lang="en-US" sz="3300" dirty="0"/>
          </a:p>
        </p:txBody>
      </p:sp>
    </p:spTree>
    <p:extLst>
      <p:ext uri="{BB962C8B-B14F-4D97-AF65-F5344CB8AC3E}">
        <p14:creationId xmlns:p14="http://schemas.microsoft.com/office/powerpoint/2010/main" val="1116971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矩阵补全问题</a:t>
            </a:r>
            <a:endParaRPr lang="en-US" dirty="0"/>
          </a:p>
        </p:txBody>
      </p:sp>
      <p:sp>
        <p:nvSpPr>
          <p:cNvPr id="3" name="Content Placeholder 2"/>
          <p:cNvSpPr>
            <a:spLocks noGrp="1"/>
          </p:cNvSpPr>
          <p:nvPr>
            <p:ph idx="1"/>
          </p:nvPr>
        </p:nvSpPr>
        <p:spPr>
          <a:xfrm>
            <a:off x="1907704" y="4593608"/>
            <a:ext cx="4021317" cy="588266"/>
          </a:xfrm>
        </p:spPr>
        <p:txBody>
          <a:bodyPr>
            <a:normAutofit/>
          </a:bodyPr>
          <a:lstStyle/>
          <a:p>
            <a:r>
              <a:rPr lang="zh-CN" altLang="en-US" dirty="0" smtClean="0"/>
              <a:t>目标：缺失项补齐</a:t>
            </a:r>
            <a:endParaRPr lang="en-US" dirty="0"/>
          </a:p>
        </p:txBody>
      </p:sp>
      <p:pic>
        <p:nvPicPr>
          <p:cNvPr id="4" name="Picture 3"/>
          <p:cNvPicPr>
            <a:picLocks noChangeAspect="1"/>
          </p:cNvPicPr>
          <p:nvPr/>
        </p:nvPicPr>
        <p:blipFill>
          <a:blip r:embed="rId2"/>
          <a:stretch>
            <a:fillRect/>
          </a:stretch>
        </p:blipFill>
        <p:spPr>
          <a:xfrm>
            <a:off x="2659566" y="2125267"/>
            <a:ext cx="2122499" cy="1676825"/>
          </a:xfrm>
          <a:prstGeom prst="rect">
            <a:avLst/>
          </a:prstGeom>
          <a:ln>
            <a:solidFill>
              <a:schemeClr val="tx1"/>
            </a:solidFill>
          </a:ln>
        </p:spPr>
      </p:pic>
      <p:sp>
        <p:nvSpPr>
          <p:cNvPr id="5" name="TextBox 4"/>
          <p:cNvSpPr txBox="1"/>
          <p:nvPr/>
        </p:nvSpPr>
        <p:spPr>
          <a:xfrm>
            <a:off x="1233683" y="2709763"/>
            <a:ext cx="1281762" cy="507831"/>
          </a:xfrm>
          <a:prstGeom prst="rect">
            <a:avLst/>
          </a:prstGeom>
          <a:noFill/>
        </p:spPr>
        <p:txBody>
          <a:bodyPr wrap="square" rtlCol="0">
            <a:spAutoFit/>
          </a:bodyPr>
          <a:lstStyle/>
          <a:p>
            <a:r>
              <a:rPr lang="zh-CN" altLang="en-US" sz="2700" dirty="0" smtClean="0">
                <a:solidFill>
                  <a:schemeClr val="accent1"/>
                </a:solidFill>
              </a:rPr>
              <a:t>打分 </a:t>
            </a:r>
            <a:r>
              <a:rPr lang="en-US" sz="2700" dirty="0" smtClean="0"/>
              <a:t>= </a:t>
            </a:r>
            <a:endParaRPr lang="en-US" sz="2700" dirty="0"/>
          </a:p>
        </p:txBody>
      </p:sp>
      <p:sp>
        <p:nvSpPr>
          <p:cNvPr id="6" name="TextBox 5"/>
          <p:cNvSpPr txBox="1"/>
          <p:nvPr/>
        </p:nvSpPr>
        <p:spPr>
          <a:xfrm>
            <a:off x="4782065" y="2488963"/>
            <a:ext cx="461665" cy="666470"/>
          </a:xfrm>
          <a:prstGeom prst="rect">
            <a:avLst/>
          </a:prstGeom>
          <a:noFill/>
        </p:spPr>
        <p:txBody>
          <a:bodyPr vert="vert270" wrap="square" rtlCol="0">
            <a:spAutoFit/>
          </a:bodyPr>
          <a:lstStyle/>
          <a:p>
            <a:r>
              <a:rPr lang="zh-CN" altLang="en-US" dirty="0" smtClean="0">
                <a:solidFill>
                  <a:srgbClr val="C00000"/>
                </a:solidFill>
              </a:rPr>
              <a:t>用户</a:t>
            </a:r>
            <a:endParaRPr lang="en-US" dirty="0">
              <a:solidFill>
                <a:srgbClr val="C00000"/>
              </a:solidFill>
            </a:endParaRPr>
          </a:p>
        </p:txBody>
      </p:sp>
      <p:sp>
        <p:nvSpPr>
          <p:cNvPr id="7" name="TextBox 6"/>
          <p:cNvSpPr txBox="1"/>
          <p:nvPr/>
        </p:nvSpPr>
        <p:spPr>
          <a:xfrm>
            <a:off x="3383625" y="3839162"/>
            <a:ext cx="865442" cy="369332"/>
          </a:xfrm>
          <a:prstGeom prst="rect">
            <a:avLst/>
          </a:prstGeom>
          <a:noFill/>
        </p:spPr>
        <p:txBody>
          <a:bodyPr vert="horz" wrap="square" rtlCol="0">
            <a:spAutoFit/>
          </a:bodyPr>
          <a:lstStyle/>
          <a:p>
            <a:r>
              <a:rPr lang="zh-CN" altLang="en-US" dirty="0" smtClean="0">
                <a:solidFill>
                  <a:schemeClr val="accent6">
                    <a:lumMod val="75000"/>
                  </a:schemeClr>
                </a:solidFill>
              </a:rPr>
              <a:t>物品</a:t>
            </a:r>
            <a:endParaRPr lang="en-US" dirty="0">
              <a:solidFill>
                <a:schemeClr val="accent6">
                  <a:lumMod val="75000"/>
                </a:schemeClr>
              </a:solidFill>
            </a:endParaRPr>
          </a:p>
        </p:txBody>
      </p:sp>
      <p:cxnSp>
        <p:nvCxnSpPr>
          <p:cNvPr id="9" name="直线箭头连接符 8"/>
          <p:cNvCxnSpPr/>
          <p:nvPr/>
        </p:nvCxnSpPr>
        <p:spPr>
          <a:xfrm>
            <a:off x="4649012" y="3542655"/>
            <a:ext cx="955848" cy="423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567067" y="3767642"/>
            <a:ext cx="2492990" cy="400110"/>
          </a:xfrm>
          <a:prstGeom prst="rect">
            <a:avLst/>
          </a:prstGeom>
        </p:spPr>
        <p:txBody>
          <a:bodyPr wrap="none">
            <a:spAutoFit/>
          </a:bodyPr>
          <a:lstStyle/>
          <a:p>
            <a:r>
              <a:rPr lang="zh-CN" altLang="en-US" sz="2000" dirty="0" smtClean="0"/>
              <a:t>黑色表示用户打过分</a:t>
            </a:r>
            <a:endParaRPr lang="zh-CN" altLang="en-US" sz="2000" dirty="0"/>
          </a:p>
        </p:txBody>
      </p:sp>
      <p:cxnSp>
        <p:nvCxnSpPr>
          <p:cNvPr id="12" name="直线箭头连接符 11"/>
          <p:cNvCxnSpPr/>
          <p:nvPr/>
        </p:nvCxnSpPr>
        <p:spPr>
          <a:xfrm flipV="1">
            <a:off x="4706162" y="3170412"/>
            <a:ext cx="873950" cy="1775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567067" y="2956444"/>
            <a:ext cx="3005951" cy="400110"/>
          </a:xfrm>
          <a:prstGeom prst="rect">
            <a:avLst/>
          </a:prstGeom>
        </p:spPr>
        <p:txBody>
          <a:bodyPr wrap="none">
            <a:spAutoFit/>
          </a:bodyPr>
          <a:lstStyle/>
          <a:p>
            <a:r>
              <a:rPr lang="zh-CN" altLang="en-US" sz="2000" dirty="0" smtClean="0"/>
              <a:t>白色表示用户没有打过分</a:t>
            </a:r>
            <a:endParaRPr lang="zh-CN" altLang="en-US" sz="2000" dirty="0"/>
          </a:p>
        </p:txBody>
      </p:sp>
    </p:spTree>
    <p:extLst>
      <p:ext uri="{BB962C8B-B14F-4D97-AF65-F5344CB8AC3E}">
        <p14:creationId xmlns:p14="http://schemas.microsoft.com/office/powerpoint/2010/main" val="5332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498" y="260648"/>
            <a:ext cx="7919003" cy="994172"/>
          </a:xfrm>
        </p:spPr>
        <p:txBody>
          <a:bodyPr>
            <a:normAutofit/>
          </a:bodyPr>
          <a:lstStyle/>
          <a:p>
            <a:r>
              <a:rPr lang="zh-CN" altLang="en-US" sz="3200" dirty="0" smtClean="0"/>
              <a:t>假设为每个用户和物品设置</a:t>
            </a:r>
            <a:r>
              <a:rPr lang="en-US" altLang="zh-CN" sz="3200" dirty="0" smtClean="0">
                <a:latin typeface="Times New Roman" charset="0"/>
                <a:ea typeface="Times New Roman" charset="0"/>
                <a:cs typeface="Times New Roman" charset="0"/>
              </a:rPr>
              <a:t>d</a:t>
            </a:r>
            <a:r>
              <a:rPr lang="zh-CN" altLang="en-US" sz="3200" dirty="0" smtClean="0"/>
              <a:t>个隐话题</a:t>
            </a:r>
            <a:endParaRPr lang="en-US" sz="3200" dirty="0"/>
          </a:p>
        </p:txBody>
      </p:sp>
      <p:sp>
        <p:nvSpPr>
          <p:cNvPr id="3" name="Content Placeholder 2"/>
          <p:cNvSpPr>
            <a:spLocks noGrp="1"/>
          </p:cNvSpPr>
          <p:nvPr>
            <p:ph idx="1"/>
          </p:nvPr>
        </p:nvSpPr>
        <p:spPr/>
        <p:txBody>
          <a:bodyPr>
            <a:normAutofit fontScale="85000" lnSpcReduction="10000"/>
          </a:bodyPr>
          <a:lstStyle/>
          <a:p>
            <a:r>
              <a:rPr lang="zh-CN" altLang="en-US" dirty="0" smtClean="0"/>
              <a:t>电影</a:t>
            </a:r>
            <a:r>
              <a:rPr lang="en-US" altLang="zh-CN" dirty="0" smtClean="0"/>
              <a:t>j</a:t>
            </a:r>
            <a:r>
              <a:rPr lang="zh-CN" altLang="en-US" dirty="0" smtClean="0"/>
              <a:t>的</a:t>
            </a:r>
            <a:r>
              <a:rPr lang="en-US" altLang="zh-CN" dirty="0" smtClean="0"/>
              <a:t>d</a:t>
            </a:r>
            <a:r>
              <a:rPr lang="zh-CN" altLang="en-US" dirty="0" smtClean="0"/>
              <a:t>维隐向量</a:t>
            </a:r>
            <a:r>
              <a:rPr lang="en-US" altLang="zh-CN" dirty="0" smtClean="0">
                <a:solidFill>
                  <a:srgbClr val="C00000"/>
                </a:solidFill>
              </a:rPr>
              <a:t>p</a:t>
            </a:r>
            <a:r>
              <a:rPr lang="en-US" altLang="zh-CN" baseline="-25000" dirty="0">
                <a:solidFill>
                  <a:srgbClr val="C00000"/>
                </a:solidFill>
              </a:rPr>
              <a:t>i</a:t>
            </a:r>
            <a:endParaRPr lang="en-US" baseline="-25000" dirty="0" smtClean="0">
              <a:solidFill>
                <a:srgbClr val="C00000"/>
              </a:solidFill>
            </a:endParaRPr>
          </a:p>
          <a:p>
            <a:pPr lvl="1"/>
            <a:r>
              <a:rPr lang="zh-CN" altLang="en-US" dirty="0" smtClean="0"/>
              <a:t>表示它有多少可能性属于科幻片，文艺片，喜剧片</a:t>
            </a:r>
            <a:r>
              <a:rPr lang="mr-IN" altLang="zh-CN" dirty="0" smtClean="0"/>
              <a:t>…</a:t>
            </a:r>
            <a:endParaRPr lang="en-US" dirty="0" smtClean="0"/>
          </a:p>
          <a:p>
            <a:pPr lvl="1"/>
            <a:endParaRPr lang="en-US" dirty="0"/>
          </a:p>
          <a:p>
            <a:r>
              <a:rPr lang="zh-CN" altLang="en-US" dirty="0" smtClean="0"/>
              <a:t>用户</a:t>
            </a:r>
            <a:r>
              <a:rPr lang="en-US" altLang="zh-CN" dirty="0" err="1" smtClean="0"/>
              <a:t>i</a:t>
            </a:r>
            <a:r>
              <a:rPr lang="zh-CN" altLang="en-US" dirty="0" smtClean="0"/>
              <a:t>的</a:t>
            </a:r>
            <a:r>
              <a:rPr lang="en-US" altLang="zh-CN" dirty="0" smtClean="0"/>
              <a:t>d</a:t>
            </a:r>
            <a:r>
              <a:rPr lang="zh-CN" altLang="en-US" dirty="0" smtClean="0"/>
              <a:t>维隐向量</a:t>
            </a:r>
            <a:r>
              <a:rPr lang="en-US" altLang="zh-CN" dirty="0" err="1" smtClean="0">
                <a:solidFill>
                  <a:schemeClr val="accent6"/>
                </a:solidFill>
              </a:rPr>
              <a:t>q</a:t>
            </a:r>
            <a:r>
              <a:rPr lang="en-US" altLang="zh-CN" baseline="-25000" dirty="0" err="1">
                <a:solidFill>
                  <a:schemeClr val="accent6"/>
                </a:solidFill>
              </a:rPr>
              <a:t>j</a:t>
            </a:r>
            <a:endParaRPr lang="en-US" altLang="zh-CN" baseline="-25000" dirty="0" smtClean="0">
              <a:solidFill>
                <a:schemeClr val="accent6"/>
              </a:solidFill>
            </a:endParaRPr>
          </a:p>
          <a:p>
            <a:pPr lvl="1"/>
            <a:r>
              <a:rPr lang="zh-CN" altLang="en-US" dirty="0" smtClean="0"/>
              <a:t>表示他有多大可能</a:t>
            </a:r>
            <a:r>
              <a:rPr lang="zh-CN" altLang="en-US" dirty="0"/>
              <a:t>喜欢科幻片，文艺片</a:t>
            </a:r>
            <a:r>
              <a:rPr lang="zh-CN" altLang="en-US" dirty="0" smtClean="0"/>
              <a:t>，喜剧片</a:t>
            </a:r>
            <a:r>
              <a:rPr lang="mr-IN" altLang="zh-CN" dirty="0" smtClean="0"/>
              <a:t>…</a:t>
            </a:r>
            <a:endParaRPr lang="en-US" dirty="0"/>
          </a:p>
          <a:p>
            <a:endParaRPr lang="en-US" dirty="0">
              <a:solidFill>
                <a:schemeClr val="accent1"/>
              </a:solidFill>
            </a:endParaRPr>
          </a:p>
          <a:p>
            <a:r>
              <a:rPr lang="zh-CN" altLang="en-US" dirty="0"/>
              <a:t> </a:t>
            </a:r>
            <a:r>
              <a:rPr lang="zh-CN" altLang="en-US" dirty="0" smtClean="0"/>
              <a:t>             表示向量</a:t>
            </a:r>
            <a:r>
              <a:rPr lang="en-US" dirty="0" smtClean="0"/>
              <a:t> </a:t>
            </a:r>
            <a:r>
              <a:rPr lang="en-US" altLang="zh-CN" dirty="0" smtClean="0">
                <a:solidFill>
                  <a:srgbClr val="C00000"/>
                </a:solidFill>
              </a:rPr>
              <a:t>p</a:t>
            </a:r>
            <a:r>
              <a:rPr lang="en-US" altLang="zh-CN" baseline="-25000" dirty="0">
                <a:solidFill>
                  <a:srgbClr val="C00000"/>
                </a:solidFill>
              </a:rPr>
              <a:t>i</a:t>
            </a:r>
            <a:r>
              <a:rPr lang="zh-CN" altLang="en-US" dirty="0" smtClean="0"/>
              <a:t>和</a:t>
            </a:r>
            <a:r>
              <a:rPr lang="zh-CN" altLang="en-US" dirty="0" smtClean="0">
                <a:solidFill>
                  <a:schemeClr val="accent6">
                    <a:lumMod val="50000"/>
                  </a:schemeClr>
                </a:solidFill>
              </a:rPr>
              <a:t> </a:t>
            </a:r>
            <a:r>
              <a:rPr lang="en-US" altLang="zh-CN" dirty="0" err="1" smtClean="0">
                <a:solidFill>
                  <a:schemeClr val="accent6"/>
                </a:solidFill>
              </a:rPr>
              <a:t>q</a:t>
            </a:r>
            <a:r>
              <a:rPr lang="en-US" altLang="zh-CN" baseline="-25000" dirty="0" err="1">
                <a:solidFill>
                  <a:schemeClr val="accent6"/>
                </a:solidFill>
              </a:rPr>
              <a:t>j</a:t>
            </a:r>
            <a:r>
              <a:rPr lang="zh-CN" altLang="en-US" baseline="-25000" dirty="0" smtClean="0">
                <a:solidFill>
                  <a:srgbClr val="C00000"/>
                </a:solidFill>
              </a:rPr>
              <a:t> </a:t>
            </a:r>
            <a:r>
              <a:rPr lang="zh-CN" altLang="en-US" dirty="0" smtClean="0"/>
              <a:t>的点乘</a:t>
            </a:r>
            <a:endParaRPr lang="en-US" dirty="0" smtClean="0"/>
          </a:p>
          <a:p>
            <a:endParaRPr lang="en-US" dirty="0" smtClean="0"/>
          </a:p>
          <a:p>
            <a:endParaRPr lang="en-US" dirty="0"/>
          </a:p>
          <a:p>
            <a:r>
              <a:rPr lang="zh-CN" altLang="en-US" dirty="0" smtClean="0"/>
              <a:t>推荐：按照                的大小对电影进行排序</a:t>
            </a:r>
            <a:endParaRPr lang="en-US" dirty="0"/>
          </a:p>
        </p:txBody>
      </p:sp>
      <p:pic>
        <p:nvPicPr>
          <p:cNvPr id="6" name="图片 5"/>
          <p:cNvPicPr>
            <a:picLocks noChangeAspect="1"/>
          </p:cNvPicPr>
          <p:nvPr/>
        </p:nvPicPr>
        <p:blipFill>
          <a:blip r:embed="rId2"/>
          <a:stretch>
            <a:fillRect/>
          </a:stretch>
        </p:blipFill>
        <p:spPr>
          <a:xfrm>
            <a:off x="722412" y="4077072"/>
            <a:ext cx="1257300" cy="558800"/>
          </a:xfrm>
          <a:prstGeom prst="rect">
            <a:avLst/>
          </a:prstGeom>
        </p:spPr>
      </p:pic>
      <p:pic>
        <p:nvPicPr>
          <p:cNvPr id="7" name="图片 6"/>
          <p:cNvPicPr>
            <a:picLocks noChangeAspect="1"/>
          </p:cNvPicPr>
          <p:nvPr/>
        </p:nvPicPr>
        <p:blipFill>
          <a:blip r:embed="rId2"/>
          <a:stretch>
            <a:fillRect/>
          </a:stretch>
        </p:blipFill>
        <p:spPr>
          <a:xfrm>
            <a:off x="2627784" y="5445224"/>
            <a:ext cx="1257300" cy="558800"/>
          </a:xfrm>
          <a:prstGeom prst="rect">
            <a:avLst/>
          </a:prstGeom>
        </p:spPr>
      </p:pic>
    </p:spTree>
    <p:extLst>
      <p:ext uri="{BB962C8B-B14F-4D97-AF65-F5344CB8AC3E}">
        <p14:creationId xmlns:p14="http://schemas.microsoft.com/office/powerpoint/2010/main" val="14710805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矩阵分解的一般形式</a:t>
            </a:r>
            <a:endParaRPr lang="en-US" dirty="0"/>
          </a:p>
        </p:txBody>
      </p:sp>
      <p:sp>
        <p:nvSpPr>
          <p:cNvPr id="9" name="Rectangle 8"/>
          <p:cNvSpPr/>
          <p:nvPr/>
        </p:nvSpPr>
        <p:spPr>
          <a:xfrm>
            <a:off x="3813659" y="1438554"/>
            <a:ext cx="1330778" cy="11430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3813658" y="2812138"/>
            <a:ext cx="473529"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t>P</a:t>
            </a:r>
            <a:endParaRPr lang="en-US" sz="1350" dirty="0"/>
          </a:p>
        </p:txBody>
      </p:sp>
      <p:sp>
        <p:nvSpPr>
          <p:cNvPr id="13" name="Rectangle 12"/>
          <p:cNvSpPr/>
          <p:nvPr/>
        </p:nvSpPr>
        <p:spPr>
          <a:xfrm>
            <a:off x="4512795" y="2812138"/>
            <a:ext cx="1359353"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t>Q</a:t>
            </a:r>
            <a:endParaRPr lang="en-US" sz="1350" dirty="0"/>
          </a:p>
        </p:txBody>
      </p:sp>
      <p:sp>
        <p:nvSpPr>
          <p:cNvPr id="14" name="Rectangle 13"/>
          <p:cNvSpPr/>
          <p:nvPr/>
        </p:nvSpPr>
        <p:spPr>
          <a:xfrm>
            <a:off x="3272505" y="2961650"/>
            <a:ext cx="357790" cy="507831"/>
          </a:xfrm>
          <a:prstGeom prst="rect">
            <a:avLst/>
          </a:prstGeom>
        </p:spPr>
        <p:txBody>
          <a:bodyPr wrap="none">
            <a:spAutoFit/>
          </a:bodyPr>
          <a:lstStyle/>
          <a:p>
            <a:r>
              <a:rPr lang="en-US" sz="2700" dirty="0"/>
              <a:t>≈</a:t>
            </a:r>
          </a:p>
        </p:txBody>
      </p:sp>
      <p:pic>
        <p:nvPicPr>
          <p:cNvPr id="3" name="图片 2"/>
          <p:cNvPicPr>
            <a:picLocks noChangeAspect="1"/>
          </p:cNvPicPr>
          <p:nvPr/>
        </p:nvPicPr>
        <p:blipFill>
          <a:blip r:embed="rId2"/>
          <a:stretch>
            <a:fillRect/>
          </a:stretch>
        </p:blipFill>
        <p:spPr>
          <a:xfrm>
            <a:off x="2452554" y="1724304"/>
            <a:ext cx="698500" cy="571500"/>
          </a:xfrm>
          <a:prstGeom prst="rect">
            <a:avLst/>
          </a:prstGeom>
        </p:spPr>
      </p:pic>
      <p:sp>
        <p:nvSpPr>
          <p:cNvPr id="4" name="矩形 3"/>
          <p:cNvSpPr/>
          <p:nvPr/>
        </p:nvSpPr>
        <p:spPr>
          <a:xfrm>
            <a:off x="3272505" y="1806684"/>
            <a:ext cx="338554" cy="461665"/>
          </a:xfrm>
          <a:prstGeom prst="rect">
            <a:avLst/>
          </a:prstGeom>
        </p:spPr>
        <p:txBody>
          <a:bodyPr wrap="none">
            <a:spAutoFit/>
          </a:bodyPr>
          <a:lstStyle/>
          <a:p>
            <a:r>
              <a:rPr lang="en-US" altLang="zh-CN" sz="2400"/>
              <a:t>=</a:t>
            </a:r>
            <a:endParaRPr lang="zh-CN" altLang="en-US" sz="2400" dirty="0"/>
          </a:p>
        </p:txBody>
      </p:sp>
      <p:sp>
        <p:nvSpPr>
          <p:cNvPr id="16" name="Inhaltsplatzhalter 2"/>
          <p:cNvSpPr>
            <a:spLocks noGrp="1"/>
          </p:cNvSpPr>
          <p:nvPr>
            <p:ph idx="1"/>
          </p:nvPr>
        </p:nvSpPr>
        <p:spPr>
          <a:xfrm>
            <a:off x="539552" y="4125566"/>
            <a:ext cx="8229600" cy="1850898"/>
          </a:xfrm>
        </p:spPr>
        <p:txBody>
          <a:bodyPr>
            <a:noAutofit/>
          </a:bodyPr>
          <a:lstStyle/>
          <a:p>
            <a:r>
              <a:rPr lang="zh-CN" altLang="en-US" sz="2800" dirty="0" smtClean="0"/>
              <a:t>矩阵分解是指将一个矩阵分解成两个或多个矩阵的乘积</a:t>
            </a:r>
            <a:r>
              <a:rPr lang="en-US" altLang="zh-CN" sz="2800" dirty="0" smtClean="0"/>
              <a:t>:</a:t>
            </a:r>
          </a:p>
          <a:p>
            <a:endParaRPr lang="en-US" altLang="zh-CN" sz="2800" dirty="0" smtClean="0"/>
          </a:p>
          <a:p>
            <a:r>
              <a:rPr lang="zh-CN" altLang="en-US" sz="2800" dirty="0" smtClean="0"/>
              <a:t>目标是使得                          能够还原原始的矩阵</a:t>
            </a:r>
            <a:endParaRPr lang="en-US" altLang="zh-CN" sz="2800" dirty="0"/>
          </a:p>
        </p:txBody>
      </p:sp>
      <p:pic>
        <p:nvPicPr>
          <p:cNvPr id="6" name="图片 5"/>
          <p:cNvPicPr>
            <a:picLocks noChangeAspect="1"/>
          </p:cNvPicPr>
          <p:nvPr/>
        </p:nvPicPr>
        <p:blipFill>
          <a:blip r:embed="rId3"/>
          <a:stretch>
            <a:fillRect/>
          </a:stretch>
        </p:blipFill>
        <p:spPr>
          <a:xfrm>
            <a:off x="2267744" y="4626221"/>
            <a:ext cx="4978400" cy="736600"/>
          </a:xfrm>
          <a:prstGeom prst="rect">
            <a:avLst/>
          </a:prstGeom>
        </p:spPr>
      </p:pic>
      <p:pic>
        <p:nvPicPr>
          <p:cNvPr id="7" name="图片 6"/>
          <p:cNvPicPr>
            <a:picLocks noChangeAspect="1"/>
          </p:cNvPicPr>
          <p:nvPr/>
        </p:nvPicPr>
        <p:blipFill>
          <a:blip r:embed="rId4"/>
          <a:stretch>
            <a:fillRect/>
          </a:stretch>
        </p:blipFill>
        <p:spPr>
          <a:xfrm>
            <a:off x="2841550" y="5534769"/>
            <a:ext cx="1944216" cy="573294"/>
          </a:xfrm>
          <a:prstGeom prst="rect">
            <a:avLst/>
          </a:prstGeom>
        </p:spPr>
      </p:pic>
      <p:pic>
        <p:nvPicPr>
          <p:cNvPr id="17" name="图片 16"/>
          <p:cNvPicPr>
            <a:picLocks noChangeAspect="1"/>
          </p:cNvPicPr>
          <p:nvPr/>
        </p:nvPicPr>
        <p:blipFill>
          <a:blip r:embed="rId5"/>
          <a:stretch>
            <a:fillRect/>
          </a:stretch>
        </p:blipFill>
        <p:spPr>
          <a:xfrm>
            <a:off x="8028384" y="5553682"/>
            <a:ext cx="1003052" cy="594730"/>
          </a:xfrm>
          <a:prstGeom prst="rect">
            <a:avLst/>
          </a:prstGeom>
        </p:spPr>
      </p:pic>
    </p:spTree>
    <p:extLst>
      <p:ext uri="{BB962C8B-B14F-4D97-AF65-F5344CB8AC3E}">
        <p14:creationId xmlns:p14="http://schemas.microsoft.com/office/powerpoint/2010/main" val="472349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smtClean="0"/>
              <a:t>矩阵分解模型：从数据中发现隐话题</a:t>
            </a:r>
            <a:endParaRPr lang="en-US" sz="3600" dirty="0"/>
          </a:p>
        </p:txBody>
      </p:sp>
      <p:pic>
        <p:nvPicPr>
          <p:cNvPr id="4" name="Picture 3"/>
          <p:cNvPicPr>
            <a:picLocks noChangeAspect="1"/>
          </p:cNvPicPr>
          <p:nvPr/>
        </p:nvPicPr>
        <p:blipFill>
          <a:blip r:embed="rId2"/>
          <a:stretch>
            <a:fillRect/>
          </a:stretch>
        </p:blipFill>
        <p:spPr>
          <a:xfrm>
            <a:off x="1310410" y="1717816"/>
            <a:ext cx="1567571" cy="1238420"/>
          </a:xfrm>
          <a:prstGeom prst="rect">
            <a:avLst/>
          </a:prstGeom>
          <a:ln>
            <a:solidFill>
              <a:schemeClr val="tx1"/>
            </a:solidFill>
          </a:ln>
        </p:spPr>
      </p:pic>
      <p:sp>
        <p:nvSpPr>
          <p:cNvPr id="5" name="TextBox 4"/>
          <p:cNvSpPr txBox="1"/>
          <p:nvPr/>
        </p:nvSpPr>
        <p:spPr>
          <a:xfrm>
            <a:off x="428833" y="2261639"/>
            <a:ext cx="745267" cy="507831"/>
          </a:xfrm>
          <a:prstGeom prst="rect">
            <a:avLst/>
          </a:prstGeom>
          <a:noFill/>
        </p:spPr>
        <p:txBody>
          <a:bodyPr wrap="square" rtlCol="0">
            <a:spAutoFit/>
          </a:bodyPr>
          <a:lstStyle/>
          <a:p>
            <a:r>
              <a:rPr lang="en-US" sz="2700" smtClean="0">
                <a:solidFill>
                  <a:schemeClr val="accent1"/>
                </a:solidFill>
              </a:rPr>
              <a:t>R</a:t>
            </a:r>
            <a:r>
              <a:rPr lang="en-US" sz="2700" smtClean="0"/>
              <a:t> </a:t>
            </a:r>
            <a:r>
              <a:rPr lang="en-US" sz="2700" dirty="0" smtClean="0"/>
              <a:t>= </a:t>
            </a:r>
            <a:endParaRPr lang="en-US" sz="2700" dirty="0"/>
          </a:p>
        </p:txBody>
      </p:sp>
      <p:sp>
        <p:nvSpPr>
          <p:cNvPr id="8" name="Rectangle 7"/>
          <p:cNvSpPr/>
          <p:nvPr/>
        </p:nvSpPr>
        <p:spPr>
          <a:xfrm>
            <a:off x="1310409" y="3105346"/>
            <a:ext cx="473529" cy="86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t>P</a:t>
            </a:r>
            <a:endParaRPr lang="en-US" sz="1350" dirty="0"/>
          </a:p>
        </p:txBody>
      </p:sp>
      <p:sp>
        <p:nvSpPr>
          <p:cNvPr id="9" name="Rectangle 8"/>
          <p:cNvSpPr/>
          <p:nvPr/>
        </p:nvSpPr>
        <p:spPr>
          <a:xfrm>
            <a:off x="1975799" y="3110578"/>
            <a:ext cx="1359353" cy="39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Q</a:t>
            </a:r>
          </a:p>
        </p:txBody>
      </p:sp>
      <p:sp>
        <p:nvSpPr>
          <p:cNvPr id="10" name="Rectangle 9"/>
          <p:cNvSpPr/>
          <p:nvPr/>
        </p:nvSpPr>
        <p:spPr>
          <a:xfrm>
            <a:off x="748846" y="3173215"/>
            <a:ext cx="357790" cy="507831"/>
          </a:xfrm>
          <a:prstGeom prst="rect">
            <a:avLst/>
          </a:prstGeom>
        </p:spPr>
        <p:txBody>
          <a:bodyPr wrap="none">
            <a:spAutoFit/>
          </a:bodyPr>
          <a:lstStyle/>
          <a:p>
            <a:r>
              <a:rPr lang="en-US" sz="2700" dirty="0"/>
              <a:t>≈</a:t>
            </a:r>
          </a:p>
        </p:txBody>
      </p:sp>
      <p:cxnSp>
        <p:nvCxnSpPr>
          <p:cNvPr id="12" name="Straight Arrow Connector 11"/>
          <p:cNvCxnSpPr/>
          <p:nvPr/>
        </p:nvCxnSpPr>
        <p:spPr>
          <a:xfrm flipH="1" flipV="1">
            <a:off x="1683919" y="3547027"/>
            <a:ext cx="583760" cy="22187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267679" y="3301290"/>
            <a:ext cx="283702" cy="4727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35696" y="3848839"/>
            <a:ext cx="1499456" cy="369332"/>
          </a:xfrm>
          <a:prstGeom prst="rect">
            <a:avLst/>
          </a:prstGeom>
          <a:noFill/>
        </p:spPr>
        <p:txBody>
          <a:bodyPr wrap="square" rtlCol="0">
            <a:spAutoFit/>
          </a:bodyPr>
          <a:lstStyle/>
          <a:p>
            <a:r>
              <a:rPr lang="zh-CN" altLang="en-US" dirty="0" smtClean="0">
                <a:solidFill>
                  <a:srgbClr val="C00000"/>
                </a:solidFill>
              </a:rPr>
              <a:t>模型的参数</a:t>
            </a:r>
            <a:endParaRPr lang="en-US" dirty="0">
              <a:solidFill>
                <a:srgbClr val="C00000"/>
              </a:solidFill>
            </a:endParaRPr>
          </a:p>
        </p:txBody>
      </p:sp>
      <p:sp>
        <p:nvSpPr>
          <p:cNvPr id="23" name="TextBox 22"/>
          <p:cNvSpPr txBox="1"/>
          <p:nvPr/>
        </p:nvSpPr>
        <p:spPr>
          <a:xfrm>
            <a:off x="4283968" y="1633076"/>
            <a:ext cx="4498522" cy="1600438"/>
          </a:xfrm>
          <a:prstGeom prst="rect">
            <a:avLst/>
          </a:prstGeom>
          <a:noFill/>
        </p:spPr>
        <p:txBody>
          <a:bodyPr wrap="square" rtlCol="0">
            <a:spAutoFit/>
          </a:bodyPr>
          <a:lstStyle/>
          <a:p>
            <a:r>
              <a:rPr lang="zh-CN" altLang="en-US" sz="2100" b="1" dirty="0" smtClean="0"/>
              <a:t>损失函数：</a:t>
            </a:r>
            <a:endParaRPr lang="en-US" altLang="zh-CN" sz="2100" b="1" dirty="0" smtClean="0"/>
          </a:p>
          <a:p>
            <a:r>
              <a:rPr lang="zh-CN" altLang="en-US" sz="2100" dirty="0" smtClean="0"/>
              <a:t>采用原始的评分矩阵            与重新构建的评分矩阵            之间的误差的平方作为损失函数，即：</a:t>
            </a:r>
            <a:endParaRPr lang="en-US" altLang="zh-CN" sz="2100" dirty="0" smtClean="0"/>
          </a:p>
          <a:p>
            <a:endParaRPr lang="en-US" sz="2100" baseline="30000" dirty="0"/>
          </a:p>
        </p:txBody>
      </p:sp>
      <p:pic>
        <p:nvPicPr>
          <p:cNvPr id="3" name="图片 2"/>
          <p:cNvPicPr>
            <a:picLocks noChangeAspect="1"/>
          </p:cNvPicPr>
          <p:nvPr/>
        </p:nvPicPr>
        <p:blipFill>
          <a:blip r:embed="rId3"/>
          <a:stretch>
            <a:fillRect/>
          </a:stretch>
        </p:blipFill>
        <p:spPr>
          <a:xfrm>
            <a:off x="6804248" y="1958308"/>
            <a:ext cx="648072" cy="406518"/>
          </a:xfrm>
          <a:prstGeom prst="rect">
            <a:avLst/>
          </a:prstGeom>
        </p:spPr>
      </p:pic>
      <p:pic>
        <p:nvPicPr>
          <p:cNvPr id="6" name="图片 5"/>
          <p:cNvPicPr>
            <a:picLocks noChangeAspect="1"/>
          </p:cNvPicPr>
          <p:nvPr/>
        </p:nvPicPr>
        <p:blipFill>
          <a:blip r:embed="rId4"/>
          <a:stretch>
            <a:fillRect/>
          </a:stretch>
        </p:blipFill>
        <p:spPr>
          <a:xfrm>
            <a:off x="5940152" y="2276523"/>
            <a:ext cx="706887" cy="403050"/>
          </a:xfrm>
          <a:prstGeom prst="rect">
            <a:avLst/>
          </a:prstGeom>
        </p:spPr>
      </p:pic>
      <p:sp>
        <p:nvSpPr>
          <p:cNvPr id="16" name="TextBox 22"/>
          <p:cNvSpPr txBox="1"/>
          <p:nvPr/>
        </p:nvSpPr>
        <p:spPr>
          <a:xfrm>
            <a:off x="4363774" y="3755645"/>
            <a:ext cx="4498522" cy="738664"/>
          </a:xfrm>
          <a:prstGeom prst="rect">
            <a:avLst/>
          </a:prstGeom>
          <a:noFill/>
        </p:spPr>
        <p:txBody>
          <a:bodyPr wrap="square" rtlCol="0">
            <a:spAutoFit/>
          </a:bodyPr>
          <a:lstStyle/>
          <a:p>
            <a:r>
              <a:rPr lang="zh-CN" altLang="en-US" sz="2100" dirty="0" smtClean="0"/>
              <a:t>最终，需要求解所有非空评分项的损失之和的最小值：</a:t>
            </a:r>
            <a:endParaRPr lang="en-US" sz="2100" baseline="30000" dirty="0"/>
          </a:p>
        </p:txBody>
      </p:sp>
      <p:pic>
        <p:nvPicPr>
          <p:cNvPr id="13" name="图片 12"/>
          <p:cNvPicPr>
            <a:picLocks noChangeAspect="1"/>
          </p:cNvPicPr>
          <p:nvPr/>
        </p:nvPicPr>
        <p:blipFill>
          <a:blip r:embed="rId5"/>
          <a:stretch>
            <a:fillRect/>
          </a:stretch>
        </p:blipFill>
        <p:spPr>
          <a:xfrm>
            <a:off x="4378005" y="3080822"/>
            <a:ext cx="3789982" cy="600223"/>
          </a:xfrm>
          <a:prstGeom prst="rect">
            <a:avLst/>
          </a:prstGeom>
        </p:spPr>
      </p:pic>
      <p:pic>
        <p:nvPicPr>
          <p:cNvPr id="14" name="图片 13"/>
          <p:cNvPicPr>
            <a:picLocks noChangeAspect="1"/>
          </p:cNvPicPr>
          <p:nvPr/>
        </p:nvPicPr>
        <p:blipFill>
          <a:blip r:embed="rId6"/>
          <a:stretch>
            <a:fillRect/>
          </a:stretch>
        </p:blipFill>
        <p:spPr>
          <a:xfrm>
            <a:off x="4378005" y="4568909"/>
            <a:ext cx="2858291" cy="831134"/>
          </a:xfrm>
          <a:prstGeom prst="rect">
            <a:avLst/>
          </a:prstGeom>
        </p:spPr>
      </p:pic>
    </p:spTree>
    <p:extLst>
      <p:ext uri="{BB962C8B-B14F-4D97-AF65-F5344CB8AC3E}">
        <p14:creationId xmlns:p14="http://schemas.microsoft.com/office/powerpoint/2010/main" val="1671108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损失函数的求解</a:t>
            </a:r>
            <a:endParaRPr kumimoji="1" lang="zh-CN" altLang="en-US" dirty="0"/>
          </a:p>
        </p:txBody>
      </p:sp>
      <p:sp>
        <p:nvSpPr>
          <p:cNvPr id="3" name="内容占位符 2"/>
          <p:cNvSpPr>
            <a:spLocks noGrp="1"/>
          </p:cNvSpPr>
          <p:nvPr>
            <p:ph idx="1"/>
          </p:nvPr>
        </p:nvSpPr>
        <p:spPr/>
        <p:txBody>
          <a:bodyPr>
            <a:normAutofit/>
          </a:bodyPr>
          <a:lstStyle/>
          <a:p>
            <a:r>
              <a:rPr kumimoji="1" lang="zh-CN" altLang="en-US" dirty="0" smtClean="0"/>
              <a:t>梯度下降求解法</a:t>
            </a:r>
            <a:endParaRPr kumimoji="1" lang="en-US" altLang="zh-CN" dirty="0" smtClean="0"/>
          </a:p>
          <a:p>
            <a:pPr lvl="1"/>
            <a:r>
              <a:rPr kumimoji="1" lang="zh-CN" altLang="en-US" dirty="0" smtClean="0"/>
              <a:t>求解损失函数的负梯度</a:t>
            </a:r>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r>
              <a:rPr kumimoji="1" lang="zh-CN" altLang="en-US" dirty="0" smtClean="0"/>
              <a:t>根据负梯度的方向更新变量</a:t>
            </a:r>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1"/>
            <a:endParaRPr kumimoji="1" lang="zh-CN" altLang="en-US" dirty="0"/>
          </a:p>
        </p:txBody>
      </p:sp>
      <p:pic>
        <p:nvPicPr>
          <p:cNvPr id="4" name="图片 3"/>
          <p:cNvPicPr>
            <a:picLocks noChangeAspect="1"/>
          </p:cNvPicPr>
          <p:nvPr/>
        </p:nvPicPr>
        <p:blipFill>
          <a:blip r:embed="rId2"/>
          <a:stretch>
            <a:fillRect/>
          </a:stretch>
        </p:blipFill>
        <p:spPr>
          <a:xfrm>
            <a:off x="1187624" y="2708920"/>
            <a:ext cx="4320480" cy="1581296"/>
          </a:xfrm>
          <a:prstGeom prst="rect">
            <a:avLst/>
          </a:prstGeom>
        </p:spPr>
      </p:pic>
      <p:pic>
        <p:nvPicPr>
          <p:cNvPr id="5" name="图片 4"/>
          <p:cNvPicPr>
            <a:picLocks noChangeAspect="1"/>
          </p:cNvPicPr>
          <p:nvPr/>
        </p:nvPicPr>
        <p:blipFill>
          <a:blip r:embed="rId3"/>
          <a:stretch>
            <a:fillRect/>
          </a:stretch>
        </p:blipFill>
        <p:spPr>
          <a:xfrm>
            <a:off x="1259632" y="4718623"/>
            <a:ext cx="3744416" cy="1407540"/>
          </a:xfrm>
          <a:prstGeom prst="rect">
            <a:avLst/>
          </a:prstGeom>
        </p:spPr>
      </p:pic>
      <p:sp>
        <p:nvSpPr>
          <p:cNvPr id="6" name="矩形 5"/>
          <p:cNvSpPr/>
          <p:nvPr/>
        </p:nvSpPr>
        <p:spPr>
          <a:xfrm>
            <a:off x="971600" y="6126163"/>
            <a:ext cx="4185761" cy="461665"/>
          </a:xfrm>
          <a:prstGeom prst="rect">
            <a:avLst/>
          </a:prstGeom>
        </p:spPr>
        <p:txBody>
          <a:bodyPr wrap="none">
            <a:spAutoFit/>
          </a:bodyPr>
          <a:lstStyle/>
          <a:p>
            <a:r>
              <a:rPr kumimoji="1" lang="zh-CN" altLang="en-US" sz="2400" dirty="0" smtClean="0"/>
              <a:t>通过迭代，直到算法最终收敛</a:t>
            </a:r>
            <a:endParaRPr lang="zh-CN" altLang="en-US" sz="2400" dirty="0"/>
          </a:p>
        </p:txBody>
      </p:sp>
    </p:spTree>
    <p:extLst>
      <p:ext uri="{BB962C8B-B14F-4D97-AF65-F5344CB8AC3E}">
        <p14:creationId xmlns:p14="http://schemas.microsoft.com/office/powerpoint/2010/main" val="359876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加入正则项</a:t>
            </a:r>
            <a:endParaRPr kumimoji="1" lang="zh-CN" altLang="en-US" dirty="0"/>
          </a:p>
        </p:txBody>
      </p:sp>
      <p:sp>
        <p:nvSpPr>
          <p:cNvPr id="3" name="内容占位符 2"/>
          <p:cNvSpPr>
            <a:spLocks noGrp="1"/>
          </p:cNvSpPr>
          <p:nvPr>
            <p:ph idx="1"/>
          </p:nvPr>
        </p:nvSpPr>
        <p:spPr>
          <a:xfrm>
            <a:off x="457200" y="1399715"/>
            <a:ext cx="8229600" cy="4525963"/>
          </a:xfrm>
        </p:spPr>
        <p:txBody>
          <a:bodyPr/>
          <a:lstStyle/>
          <a:p>
            <a:r>
              <a:rPr kumimoji="1" lang="zh-CN" altLang="en-US" dirty="0" smtClean="0"/>
              <a:t>通常在求解过程中，为了能够有较好的泛华能力，会在损失函数中加入正则项，以对参数进行约束</a:t>
            </a:r>
            <a:r>
              <a:rPr kumimoji="1" lang="en-US" altLang="zh-CN" dirty="0" smtClean="0"/>
              <a:t>:</a:t>
            </a:r>
          </a:p>
          <a:p>
            <a:endParaRPr kumimoji="1" lang="en-US" altLang="zh-CN" dirty="0"/>
          </a:p>
          <a:p>
            <a:endParaRPr kumimoji="1" lang="en-US" altLang="zh-CN" dirty="0" smtClean="0"/>
          </a:p>
          <a:p>
            <a:r>
              <a:rPr kumimoji="1" lang="zh-CN" altLang="en-US" dirty="0" smtClean="0"/>
              <a:t>负梯度：</a:t>
            </a:r>
            <a:endParaRPr kumimoji="1" lang="en-US" altLang="zh-CN" dirty="0" smtClean="0"/>
          </a:p>
        </p:txBody>
      </p:sp>
      <p:pic>
        <p:nvPicPr>
          <p:cNvPr id="5" name="图片 4"/>
          <p:cNvPicPr>
            <a:picLocks noChangeAspect="1"/>
          </p:cNvPicPr>
          <p:nvPr/>
        </p:nvPicPr>
        <p:blipFill>
          <a:blip r:embed="rId2"/>
          <a:stretch>
            <a:fillRect/>
          </a:stretch>
        </p:blipFill>
        <p:spPr>
          <a:xfrm>
            <a:off x="2267744" y="4164464"/>
            <a:ext cx="6275040" cy="1714016"/>
          </a:xfrm>
          <a:prstGeom prst="rect">
            <a:avLst/>
          </a:prstGeom>
        </p:spPr>
      </p:pic>
      <p:pic>
        <p:nvPicPr>
          <p:cNvPr id="7" name="图片 6"/>
          <p:cNvPicPr>
            <a:picLocks noChangeAspect="1"/>
          </p:cNvPicPr>
          <p:nvPr/>
        </p:nvPicPr>
        <p:blipFill>
          <a:blip r:embed="rId3"/>
          <a:stretch>
            <a:fillRect/>
          </a:stretch>
        </p:blipFill>
        <p:spPr>
          <a:xfrm>
            <a:off x="755576" y="3068960"/>
            <a:ext cx="5098008" cy="792800"/>
          </a:xfrm>
          <a:prstGeom prst="rect">
            <a:avLst/>
          </a:prstGeom>
        </p:spPr>
      </p:pic>
    </p:spTree>
    <p:extLst>
      <p:ext uri="{BB962C8B-B14F-4D97-AF65-F5344CB8AC3E}">
        <p14:creationId xmlns:p14="http://schemas.microsoft.com/office/powerpoint/2010/main" val="90115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t>音乐推荐</a:t>
            </a:r>
            <a:endParaRPr lang="en-US" dirty="0"/>
          </a:p>
        </p:txBody>
      </p:sp>
      <p:pic>
        <p:nvPicPr>
          <p:cNvPr id="5" name="Picture 4"/>
          <p:cNvPicPr>
            <a:picLocks noChangeAspect="1"/>
          </p:cNvPicPr>
          <p:nvPr/>
        </p:nvPicPr>
        <p:blipFill>
          <a:blip r:embed="rId2"/>
          <a:stretch>
            <a:fillRect/>
          </a:stretch>
        </p:blipFill>
        <p:spPr>
          <a:xfrm>
            <a:off x="628650" y="1840831"/>
            <a:ext cx="5553597" cy="4159919"/>
          </a:xfrm>
          <a:prstGeom prst="rect">
            <a:avLst/>
          </a:prstGeom>
        </p:spPr>
      </p:pic>
      <p:sp>
        <p:nvSpPr>
          <p:cNvPr id="6" name="Rounded Rectangle 5"/>
          <p:cNvSpPr/>
          <p:nvPr/>
        </p:nvSpPr>
        <p:spPr>
          <a:xfrm>
            <a:off x="478256" y="3858221"/>
            <a:ext cx="1209173" cy="3558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5220072" y="3920791"/>
            <a:ext cx="3672408" cy="369332"/>
          </a:xfrm>
          <a:prstGeom prst="rect">
            <a:avLst/>
          </a:prstGeom>
          <a:solidFill>
            <a:srgbClr val="7030A0"/>
          </a:solidFill>
          <a:ln>
            <a:solidFill>
              <a:schemeClr val="tx1"/>
            </a:solidFill>
          </a:ln>
        </p:spPr>
        <p:txBody>
          <a:bodyPr wrap="square" rtlCol="0">
            <a:spAutoFit/>
          </a:bodyPr>
          <a:lstStyle/>
          <a:p>
            <a:r>
              <a:rPr lang="zh-CN" altLang="en-US" dirty="0" smtClean="0">
                <a:solidFill>
                  <a:schemeClr val="bg1"/>
                </a:solidFill>
              </a:rPr>
              <a:t>按照一致性和多样性原则进行推荐</a:t>
            </a:r>
            <a:endParaRPr lang="en-US" dirty="0">
              <a:solidFill>
                <a:schemeClr val="bg1"/>
              </a:solidFill>
            </a:endParaRPr>
          </a:p>
        </p:txBody>
      </p:sp>
    </p:spTree>
    <p:extLst>
      <p:ext uri="{BB962C8B-B14F-4D97-AF65-F5344CB8AC3E}">
        <p14:creationId xmlns:p14="http://schemas.microsoft.com/office/powerpoint/2010/main" val="8475819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带偏置的矩阵分解</a:t>
            </a:r>
            <a:endParaRPr kumimoji="1" lang="zh-CN" altLang="en-US" dirty="0"/>
          </a:p>
        </p:txBody>
      </p:sp>
      <p:pic>
        <p:nvPicPr>
          <p:cNvPr id="4" name="图片 3"/>
          <p:cNvPicPr>
            <a:picLocks noChangeAspect="1"/>
          </p:cNvPicPr>
          <p:nvPr/>
        </p:nvPicPr>
        <p:blipFill>
          <a:blip r:embed="rId3"/>
          <a:stretch>
            <a:fillRect/>
          </a:stretch>
        </p:blipFill>
        <p:spPr>
          <a:xfrm>
            <a:off x="3131840" y="1196752"/>
            <a:ext cx="3091622" cy="648072"/>
          </a:xfrm>
          <a:prstGeom prst="rect">
            <a:avLst/>
          </a:prstGeom>
        </p:spPr>
      </p:pic>
      <p:sp>
        <p:nvSpPr>
          <p:cNvPr id="5" name="内容占位符 2"/>
          <p:cNvSpPr>
            <a:spLocks noGrp="1"/>
          </p:cNvSpPr>
          <p:nvPr>
            <p:ph idx="1"/>
          </p:nvPr>
        </p:nvSpPr>
        <p:spPr>
          <a:xfrm>
            <a:off x="457200" y="1988840"/>
            <a:ext cx="8229600" cy="3936838"/>
          </a:xfrm>
        </p:spPr>
        <p:txBody>
          <a:bodyPr>
            <a:normAutofit fontScale="85000" lnSpcReduction="20000"/>
          </a:bodyPr>
          <a:lstStyle/>
          <a:p>
            <a:r>
              <a:rPr kumimoji="1" lang="en-US" altLang="zh-CN" dirty="0" smtClean="0"/>
              <a:t>µ</a:t>
            </a:r>
            <a:r>
              <a:rPr kumimoji="1" lang="zh-CN" altLang="en-US" dirty="0" smtClean="0"/>
              <a:t>：训练数据集中所有评分记录的全局平均数，表示了总体评分情况，对于固定的数据集，它是一个常数；</a:t>
            </a:r>
            <a:endParaRPr kumimoji="1" lang="en-US" altLang="zh-CN" dirty="0" smtClean="0"/>
          </a:p>
          <a:p>
            <a:r>
              <a:rPr kumimoji="1" lang="zh-CN" altLang="en-US" dirty="0" smtClean="0"/>
              <a:t>用户偏置</a:t>
            </a:r>
            <a:r>
              <a:rPr kumimoji="1" lang="en-US" altLang="zh-CN" dirty="0" smtClean="0"/>
              <a:t>b</a:t>
            </a:r>
            <a:r>
              <a:rPr kumimoji="1" lang="en-US" altLang="zh-CN" baseline="-25000" dirty="0" smtClean="0"/>
              <a:t>i</a:t>
            </a:r>
            <a:r>
              <a:rPr kumimoji="1" lang="zh-CN" altLang="en-US" dirty="0" smtClean="0"/>
              <a:t>，独立于物品特征的因素，表示某一特定用户的打分习惯。例如，批判型用户评分比较苛刻，倾向于打低分；而乐观型用户则打分比较保守，总体打分要偏高。</a:t>
            </a:r>
            <a:endParaRPr kumimoji="1" lang="en-US" altLang="zh-CN" dirty="0" smtClean="0"/>
          </a:p>
          <a:p>
            <a:r>
              <a:rPr kumimoji="1" lang="zh-CN" altLang="en-US" dirty="0" smtClean="0"/>
              <a:t>物品偏</a:t>
            </a:r>
            <a:r>
              <a:rPr kumimoji="1" lang="zh-CN" altLang="en-US" dirty="0"/>
              <a:t>置</a:t>
            </a:r>
            <a:r>
              <a:rPr kumimoji="1" lang="en-US" altLang="zh-CN" dirty="0" err="1" smtClean="0"/>
              <a:t>b</a:t>
            </a:r>
            <a:r>
              <a:rPr kumimoji="1" lang="en-US" altLang="zh-CN" baseline="-25000" dirty="0" err="1" smtClean="0"/>
              <a:t>j</a:t>
            </a:r>
            <a:r>
              <a:rPr kumimoji="1" lang="zh-CN" altLang="en-US" dirty="0" smtClean="0"/>
              <a:t>，独立于用户兴趣的因素，表示某一特定物品得到的打分情况。以电影为例，好片获得的总体评分偏高，而烂片获得评分普遍偏低。</a:t>
            </a:r>
            <a:endParaRPr kumimoji="1" lang="en-US" altLang="zh-CN" dirty="0" smtClean="0"/>
          </a:p>
          <a:p>
            <a:endParaRPr kumimoji="1" lang="en-US" altLang="zh-CN" dirty="0" smtClean="0"/>
          </a:p>
        </p:txBody>
      </p:sp>
      <p:pic>
        <p:nvPicPr>
          <p:cNvPr id="6" name="图片 5"/>
          <p:cNvPicPr>
            <a:picLocks noChangeAspect="1"/>
          </p:cNvPicPr>
          <p:nvPr/>
        </p:nvPicPr>
        <p:blipFill>
          <a:blip r:embed="rId4"/>
          <a:stretch>
            <a:fillRect/>
          </a:stretch>
        </p:blipFill>
        <p:spPr>
          <a:xfrm>
            <a:off x="939360" y="5896869"/>
            <a:ext cx="7265280" cy="709932"/>
          </a:xfrm>
          <a:prstGeom prst="rect">
            <a:avLst/>
          </a:prstGeom>
        </p:spPr>
      </p:pic>
    </p:spTree>
    <p:extLst>
      <p:ext uri="{BB962C8B-B14F-4D97-AF65-F5344CB8AC3E}">
        <p14:creationId xmlns:p14="http://schemas.microsoft.com/office/powerpoint/2010/main" val="46869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解决冷启动问题</a:t>
            </a:r>
            <a:endParaRPr kumimoji="1" lang="zh-CN" altLang="en-US" dirty="0"/>
          </a:p>
        </p:txBody>
      </p:sp>
      <p:sp>
        <p:nvSpPr>
          <p:cNvPr id="3" name="内容占位符 2"/>
          <p:cNvSpPr>
            <a:spLocks noGrp="1"/>
          </p:cNvSpPr>
          <p:nvPr>
            <p:ph idx="1"/>
          </p:nvPr>
        </p:nvSpPr>
        <p:spPr/>
        <p:txBody>
          <a:bodyPr/>
          <a:lstStyle/>
          <a:p>
            <a:r>
              <a:rPr kumimoji="1" lang="zh-CN" altLang="en-US" dirty="0" smtClean="0"/>
              <a:t>冷启动问题</a:t>
            </a:r>
            <a:endParaRPr kumimoji="1" lang="en-US" altLang="zh-CN" dirty="0" smtClean="0"/>
          </a:p>
          <a:p>
            <a:pPr lvl="1"/>
            <a:r>
              <a:rPr kumimoji="1" lang="zh-CN" altLang="en-US" dirty="0" smtClean="0"/>
              <a:t>很多用户只对非常少量物品打过分</a:t>
            </a:r>
            <a:endParaRPr kumimoji="1" lang="en-US" altLang="zh-CN" dirty="0" smtClean="0"/>
          </a:p>
          <a:p>
            <a:r>
              <a:rPr kumimoji="1" lang="zh-CN" altLang="en-US" dirty="0" smtClean="0"/>
              <a:t>解决方案</a:t>
            </a:r>
            <a:endParaRPr kumimoji="1" lang="en-US" altLang="zh-CN" dirty="0" smtClean="0"/>
          </a:p>
          <a:p>
            <a:pPr lvl="1"/>
            <a:r>
              <a:rPr kumimoji="1" lang="zh-CN" altLang="en-US" dirty="0" smtClean="0"/>
              <a:t>加入除打分信息之外的用户信息</a:t>
            </a:r>
            <a:endParaRPr kumimoji="1" lang="en-US" altLang="zh-CN" dirty="0" smtClean="0"/>
          </a:p>
          <a:p>
            <a:pPr lvl="1"/>
            <a:endParaRPr kumimoji="1" lang="en-US" altLang="zh-CN" dirty="0"/>
          </a:p>
          <a:p>
            <a:pPr lvl="1"/>
            <a:endParaRPr kumimoji="1" lang="en-US" altLang="zh-CN" dirty="0" smtClean="0"/>
          </a:p>
          <a:p>
            <a:pPr lvl="2"/>
            <a:r>
              <a:rPr kumimoji="1" lang="en-US" altLang="zh-CN" dirty="0" smtClean="0"/>
              <a:t>A(j) </a:t>
            </a:r>
            <a:r>
              <a:rPr kumimoji="1" lang="zh-CN" altLang="en-US" dirty="0" smtClean="0"/>
              <a:t>表示用户</a:t>
            </a:r>
            <a:r>
              <a:rPr kumimoji="1" lang="en-US" altLang="zh-CN" dirty="0" smtClean="0"/>
              <a:t>j</a:t>
            </a:r>
            <a:r>
              <a:rPr kumimoji="1" lang="zh-CN" altLang="en-US" dirty="0" smtClean="0"/>
              <a:t>的属性集合，包括年龄，住址，收入水平等</a:t>
            </a:r>
            <a:endParaRPr kumimoji="1" lang="en-US" altLang="zh-CN" dirty="0" smtClean="0"/>
          </a:p>
          <a:p>
            <a:pPr lvl="2"/>
            <a:r>
              <a:rPr kumimoji="1" lang="en-US" altLang="zh-CN" dirty="0" err="1" smtClean="0"/>
              <a:t>y</a:t>
            </a:r>
            <a:r>
              <a:rPr kumimoji="1" lang="en-US" altLang="zh-CN" baseline="-25000" dirty="0" err="1" smtClean="0"/>
              <a:t>a</a:t>
            </a:r>
            <a:r>
              <a:rPr kumimoji="1" lang="zh-CN" altLang="en-US" dirty="0" smtClean="0"/>
              <a:t>是一个</a:t>
            </a:r>
            <a:r>
              <a:rPr kumimoji="1" lang="en-US" altLang="zh-CN" dirty="0" smtClean="0"/>
              <a:t>k</a:t>
            </a:r>
            <a:r>
              <a:rPr kumimoji="1" lang="zh-CN" altLang="en-US" dirty="0" smtClean="0"/>
              <a:t>维隐向量，用来描述第</a:t>
            </a:r>
            <a:r>
              <a:rPr kumimoji="1" lang="en-US" altLang="zh-CN" dirty="0" smtClean="0"/>
              <a:t>a</a:t>
            </a:r>
            <a:r>
              <a:rPr kumimoji="1" lang="zh-CN" altLang="en-US" dirty="0" smtClean="0"/>
              <a:t>个属性</a:t>
            </a:r>
            <a:endParaRPr kumimoji="1" lang="en-US" altLang="zh-CN" dirty="0"/>
          </a:p>
          <a:p>
            <a:pPr lvl="1"/>
            <a:endParaRPr kumimoji="1" lang="zh-CN" altLang="en-US" dirty="0"/>
          </a:p>
        </p:txBody>
      </p:sp>
      <p:pic>
        <p:nvPicPr>
          <p:cNvPr id="5" name="图片 4"/>
          <p:cNvPicPr>
            <a:picLocks noChangeAspect="1"/>
          </p:cNvPicPr>
          <p:nvPr/>
        </p:nvPicPr>
        <p:blipFill>
          <a:blip r:embed="rId2"/>
          <a:stretch>
            <a:fillRect/>
          </a:stretch>
        </p:blipFill>
        <p:spPr>
          <a:xfrm>
            <a:off x="1619672" y="3717032"/>
            <a:ext cx="4176464" cy="1072219"/>
          </a:xfrm>
          <a:prstGeom prst="rect">
            <a:avLst/>
          </a:prstGeom>
        </p:spPr>
      </p:pic>
    </p:spTree>
    <p:extLst>
      <p:ext uri="{BB962C8B-B14F-4D97-AF65-F5344CB8AC3E}">
        <p14:creationId xmlns:p14="http://schemas.microsoft.com/office/powerpoint/2010/main" val="456118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对时间建模</a:t>
            </a:r>
            <a:endParaRPr kumimoji="1" lang="zh-CN" altLang="en-US" dirty="0"/>
          </a:p>
        </p:txBody>
      </p:sp>
      <p:sp>
        <p:nvSpPr>
          <p:cNvPr id="3" name="内容占位符 2"/>
          <p:cNvSpPr>
            <a:spLocks noGrp="1"/>
          </p:cNvSpPr>
          <p:nvPr>
            <p:ph idx="1"/>
          </p:nvPr>
        </p:nvSpPr>
        <p:spPr/>
        <p:txBody>
          <a:bodyPr/>
          <a:lstStyle/>
          <a:p>
            <a:r>
              <a:rPr kumimoji="1" lang="zh-CN" altLang="en-US" dirty="0" smtClean="0"/>
              <a:t>动态变化</a:t>
            </a:r>
            <a:endParaRPr kumimoji="1" lang="en-US" altLang="zh-CN" dirty="0" smtClean="0"/>
          </a:p>
          <a:p>
            <a:endParaRPr kumimoji="1" lang="en-US" altLang="zh-CN" dirty="0"/>
          </a:p>
          <a:p>
            <a:endParaRPr kumimoji="1" lang="en-US" altLang="zh-CN" dirty="0" smtClean="0"/>
          </a:p>
          <a:p>
            <a:pPr lvl="1"/>
            <a:r>
              <a:rPr kumimoji="1" lang="en-US" altLang="zh-CN" dirty="0" smtClean="0"/>
              <a:t>b</a:t>
            </a:r>
            <a:r>
              <a:rPr kumimoji="1" lang="en-US" altLang="zh-CN" baseline="-25000" dirty="0"/>
              <a:t>i</a:t>
            </a:r>
            <a:r>
              <a:rPr kumimoji="1" lang="en-US" altLang="zh-CN" dirty="0" smtClean="0"/>
              <a:t>(t):</a:t>
            </a:r>
            <a:r>
              <a:rPr kumimoji="1" lang="zh-CN" altLang="en-US" dirty="0" smtClean="0"/>
              <a:t> 物品的流行度随时间发生变化</a:t>
            </a:r>
            <a:endParaRPr kumimoji="1" lang="en-US" altLang="zh-CN" dirty="0" smtClean="0"/>
          </a:p>
          <a:p>
            <a:pPr lvl="1"/>
            <a:r>
              <a:rPr kumimoji="1" lang="en-US" altLang="zh-CN" dirty="0" err="1"/>
              <a:t>b</a:t>
            </a:r>
            <a:r>
              <a:rPr kumimoji="1" lang="en-US" altLang="zh-CN" baseline="-25000" dirty="0" err="1" smtClean="0"/>
              <a:t>j</a:t>
            </a:r>
            <a:r>
              <a:rPr kumimoji="1" lang="en-US" altLang="zh-CN" dirty="0" smtClean="0"/>
              <a:t>(t):</a:t>
            </a:r>
            <a:r>
              <a:rPr kumimoji="1" lang="zh-CN" altLang="en-US" dirty="0" smtClean="0"/>
              <a:t>用户的基准评分随时间发生变化</a:t>
            </a:r>
            <a:endParaRPr kumimoji="1" lang="en-US" altLang="zh-CN" dirty="0" smtClean="0"/>
          </a:p>
          <a:p>
            <a:pPr lvl="1"/>
            <a:r>
              <a:rPr kumimoji="1" lang="en-US" altLang="zh-CN" dirty="0" err="1"/>
              <a:t>q</a:t>
            </a:r>
            <a:r>
              <a:rPr kumimoji="1" lang="en-US" altLang="zh-CN" baseline="-25000" dirty="0" err="1" smtClean="0"/>
              <a:t>j</a:t>
            </a:r>
            <a:r>
              <a:rPr kumimoji="1" lang="en-US" altLang="zh-CN" dirty="0" smtClean="0"/>
              <a:t>(t):</a:t>
            </a:r>
            <a:r>
              <a:rPr kumimoji="1" lang="zh-CN" altLang="en-US" dirty="0" smtClean="0"/>
              <a:t>用户的话题偏好随时间发生变化</a:t>
            </a:r>
            <a:endParaRPr kumimoji="1" lang="en-US" altLang="zh-CN" dirty="0" smtClean="0"/>
          </a:p>
          <a:p>
            <a:pPr lvl="1"/>
            <a:r>
              <a:rPr kumimoji="1" lang="en-US" altLang="zh-CN" dirty="0" smtClean="0"/>
              <a:t>p</a:t>
            </a:r>
            <a:r>
              <a:rPr kumimoji="1" lang="en-US" altLang="zh-CN" baseline="-25000" dirty="0" smtClean="0"/>
              <a:t>i</a:t>
            </a:r>
            <a:r>
              <a:rPr kumimoji="1" lang="en-US" altLang="zh-CN" dirty="0" smtClean="0"/>
              <a:t>:</a:t>
            </a:r>
            <a:r>
              <a:rPr kumimoji="1" lang="zh-CN" altLang="en-US" dirty="0" smtClean="0"/>
              <a:t>物品的话题偏好一般不随时间发生变化</a:t>
            </a:r>
            <a:endParaRPr kumimoji="1" lang="en-US" altLang="zh-CN" dirty="0" smtClean="0"/>
          </a:p>
          <a:p>
            <a:pPr lvl="1"/>
            <a:endParaRPr kumimoji="1" lang="en-US" altLang="zh-CN" dirty="0" smtClean="0"/>
          </a:p>
          <a:p>
            <a:pPr lvl="1"/>
            <a:endParaRPr kumimoji="1" lang="zh-CN" altLang="en-US" dirty="0"/>
          </a:p>
        </p:txBody>
      </p:sp>
      <p:pic>
        <p:nvPicPr>
          <p:cNvPr id="4" name="图片 3"/>
          <p:cNvPicPr>
            <a:picLocks noChangeAspect="1"/>
          </p:cNvPicPr>
          <p:nvPr/>
        </p:nvPicPr>
        <p:blipFill>
          <a:blip r:embed="rId2"/>
          <a:stretch>
            <a:fillRect/>
          </a:stretch>
        </p:blipFill>
        <p:spPr>
          <a:xfrm>
            <a:off x="1403648" y="2492896"/>
            <a:ext cx="5588000" cy="736600"/>
          </a:xfrm>
          <a:prstGeom prst="rect">
            <a:avLst/>
          </a:prstGeom>
        </p:spPr>
      </p:pic>
    </p:spTree>
    <p:extLst>
      <p:ext uri="{BB962C8B-B14F-4D97-AF65-F5344CB8AC3E}">
        <p14:creationId xmlns:p14="http://schemas.microsoft.com/office/powerpoint/2010/main" val="1718110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矩阵分解的优缺点</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zh-CN" altLang="en-US" dirty="0" smtClean="0"/>
              <a:t>优点</a:t>
            </a:r>
            <a:endParaRPr kumimoji="1" lang="en-US" altLang="zh-CN" dirty="0" smtClean="0"/>
          </a:p>
          <a:p>
            <a:pPr lvl="1" fontAlgn="base"/>
            <a:r>
              <a:rPr lang="zh-CN" altLang="en-US" dirty="0"/>
              <a:t>预测的精度比较高，预测准确率要高于基于领域的协同过滤以及内容过滤等方法。</a:t>
            </a:r>
          </a:p>
          <a:p>
            <a:pPr lvl="1" fontAlgn="base"/>
            <a:r>
              <a:rPr lang="zh-CN" altLang="en-US" dirty="0" smtClean="0"/>
              <a:t>优良的扩展性，方便</a:t>
            </a:r>
            <a:r>
              <a:rPr lang="zh-CN" altLang="en-US" dirty="0"/>
              <a:t>在用户特征向量和物品特征向量中添加其它因素，例如添加隐性反馈</a:t>
            </a:r>
            <a:r>
              <a:rPr lang="zh-CN" altLang="en-US" dirty="0" smtClean="0"/>
              <a:t>因素，添加时间动态因素。</a:t>
            </a:r>
            <a:endParaRPr lang="en-US" altLang="zh-CN" dirty="0"/>
          </a:p>
          <a:p>
            <a:pPr fontAlgn="base"/>
            <a:r>
              <a:rPr lang="zh-CN" altLang="en-US" dirty="0" smtClean="0"/>
              <a:t>缺点</a:t>
            </a:r>
            <a:endParaRPr lang="zh-CN" altLang="en-US" dirty="0"/>
          </a:p>
          <a:p>
            <a:pPr lvl="1" fontAlgn="base"/>
            <a:r>
              <a:rPr lang="zh-CN" altLang="en-US" dirty="0"/>
              <a:t>模型训练比较费时。</a:t>
            </a:r>
          </a:p>
          <a:p>
            <a:pPr lvl="1" fontAlgn="base"/>
            <a:r>
              <a:rPr lang="zh-CN" altLang="en-US" dirty="0"/>
              <a:t>推荐结果不具有很好的可解释性，分解出来的用户和物品矩阵的每个</a:t>
            </a:r>
            <a:r>
              <a:rPr lang="zh-CN" altLang="en-US" dirty="0" smtClean="0"/>
              <a:t>维度无法</a:t>
            </a:r>
            <a:r>
              <a:rPr lang="zh-CN" altLang="en-US" dirty="0"/>
              <a:t>和现实生活中的概念来解释，无法用现实概念给每个维度命名，只能理解为潜在语义空间。</a:t>
            </a:r>
          </a:p>
          <a:p>
            <a:pPr lvl="1"/>
            <a:endParaRPr kumimoji="1" lang="zh-CN" altLang="en-US" dirty="0"/>
          </a:p>
        </p:txBody>
      </p:sp>
    </p:spTree>
    <p:extLst>
      <p:ext uri="{BB962C8B-B14F-4D97-AF65-F5344CB8AC3E}">
        <p14:creationId xmlns:p14="http://schemas.microsoft.com/office/powerpoint/2010/main" val="1693185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1774293"/>
            <a:ext cx="8001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a:t> </a:t>
            </a:r>
            <a:r>
              <a:rPr lang="zh-CN" altLang="en-US" sz="3300" dirty="0" smtClean="0"/>
              <a:t>推荐性能</a:t>
            </a:r>
            <a:r>
              <a:rPr lang="zh-CN" altLang="en-US" sz="3300" smtClean="0"/>
              <a:t>的评估</a:t>
            </a:r>
            <a:endParaRPr lang="en-US" sz="3300" dirty="0"/>
          </a:p>
        </p:txBody>
      </p:sp>
    </p:spTree>
    <p:extLst>
      <p:ext uri="{BB962C8B-B14F-4D97-AF65-F5344CB8AC3E}">
        <p14:creationId xmlns:p14="http://schemas.microsoft.com/office/powerpoint/2010/main" val="694071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婴儿用品</a:t>
            </a:r>
            <a:endParaRPr lang="en-US" dirty="0"/>
          </a:p>
        </p:txBody>
      </p:sp>
      <p:pic>
        <p:nvPicPr>
          <p:cNvPr id="4" name="Picture 3"/>
          <p:cNvPicPr>
            <a:picLocks noChangeAspect="1"/>
          </p:cNvPicPr>
          <p:nvPr/>
        </p:nvPicPr>
        <p:blipFill>
          <a:blip r:embed="rId2"/>
          <a:stretch>
            <a:fillRect/>
          </a:stretch>
        </p:blipFill>
        <p:spPr>
          <a:xfrm>
            <a:off x="628650" y="1901017"/>
            <a:ext cx="6735536" cy="3663993"/>
          </a:xfrm>
          <a:prstGeom prst="rect">
            <a:avLst/>
          </a:prstGeom>
        </p:spPr>
      </p:pic>
    </p:spTree>
    <p:extLst>
      <p:ext uri="{BB962C8B-B14F-4D97-AF65-F5344CB8AC3E}">
        <p14:creationId xmlns:p14="http://schemas.microsoft.com/office/powerpoint/2010/main" val="127555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用户喜欢的婴儿用品</a:t>
            </a:r>
            <a:endParaRPr lang="en-US" dirty="0"/>
          </a:p>
        </p:txBody>
      </p:sp>
      <p:pic>
        <p:nvPicPr>
          <p:cNvPr id="4" name="Picture 3"/>
          <p:cNvPicPr>
            <a:picLocks noChangeAspect="1"/>
          </p:cNvPicPr>
          <p:nvPr/>
        </p:nvPicPr>
        <p:blipFill>
          <a:blip r:embed="rId2"/>
          <a:stretch>
            <a:fillRect/>
          </a:stretch>
        </p:blipFill>
        <p:spPr>
          <a:xfrm>
            <a:off x="628650" y="1901017"/>
            <a:ext cx="6735536" cy="3663993"/>
          </a:xfrm>
          <a:prstGeom prst="rect">
            <a:avLst/>
          </a:prstGeom>
        </p:spPr>
      </p:pic>
      <p:sp>
        <p:nvSpPr>
          <p:cNvPr id="3" name="Rectangle 2"/>
          <p:cNvSpPr/>
          <p:nvPr/>
        </p:nvSpPr>
        <p:spPr>
          <a:xfrm>
            <a:off x="2833008" y="2135982"/>
            <a:ext cx="816428" cy="6179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1992086" y="3733013"/>
            <a:ext cx="1085850" cy="5940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71500" y="3976008"/>
            <a:ext cx="1143000" cy="131444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094514" y="4810700"/>
            <a:ext cx="1085850" cy="5858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074228" y="2579915"/>
            <a:ext cx="1036865" cy="800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2909740" y="3320313"/>
            <a:ext cx="2173355" cy="2161325"/>
          </a:xfrm>
          <a:prstGeom prst="rect">
            <a:avLst/>
          </a:prstGeom>
        </p:spPr>
      </p:pic>
    </p:spTree>
    <p:extLst>
      <p:ext uri="{BB962C8B-B14F-4D97-AF65-F5344CB8AC3E}">
        <p14:creationId xmlns:p14="http://schemas.microsoft.com/office/powerpoint/2010/main" val="631398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召回率：喜欢中被推荐的婴儿用品</a:t>
            </a:r>
            <a:endParaRPr lang="en-US" dirty="0"/>
          </a:p>
        </p:txBody>
      </p:sp>
      <p:pic>
        <p:nvPicPr>
          <p:cNvPr id="4" name="Picture 3"/>
          <p:cNvPicPr>
            <a:picLocks noChangeAspect="1"/>
          </p:cNvPicPr>
          <p:nvPr/>
        </p:nvPicPr>
        <p:blipFill>
          <a:blip r:embed="rId2"/>
          <a:stretch>
            <a:fillRect/>
          </a:stretch>
        </p:blipFill>
        <p:spPr>
          <a:xfrm>
            <a:off x="644980" y="1909181"/>
            <a:ext cx="6735536" cy="3663993"/>
          </a:xfrm>
          <a:prstGeom prst="rect">
            <a:avLst/>
          </a:prstGeom>
          <a:ln w="76200">
            <a:noFill/>
          </a:ln>
        </p:spPr>
      </p:pic>
      <p:sp>
        <p:nvSpPr>
          <p:cNvPr id="3" name="Rectangle 2"/>
          <p:cNvSpPr/>
          <p:nvPr/>
        </p:nvSpPr>
        <p:spPr>
          <a:xfrm>
            <a:off x="2849337" y="2135982"/>
            <a:ext cx="816428" cy="61793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52538" y="4019311"/>
            <a:ext cx="1143000" cy="131444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094514" y="4810700"/>
            <a:ext cx="1085850" cy="5858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074228" y="2579915"/>
            <a:ext cx="1036865" cy="8001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2909740" y="3320313"/>
            <a:ext cx="2173355" cy="2161325"/>
          </a:xfrm>
          <a:prstGeom prst="rect">
            <a:avLst/>
          </a:prstGeom>
        </p:spPr>
      </p:pic>
      <p:pic>
        <p:nvPicPr>
          <p:cNvPr id="10" name="Picture 9"/>
          <p:cNvPicPr>
            <a:picLocks noChangeAspect="1"/>
          </p:cNvPicPr>
          <p:nvPr/>
        </p:nvPicPr>
        <p:blipFill>
          <a:blip r:embed="rId4"/>
          <a:stretch>
            <a:fillRect/>
          </a:stretch>
        </p:blipFill>
        <p:spPr>
          <a:xfrm>
            <a:off x="1400259" y="2231039"/>
            <a:ext cx="1116831" cy="1010184"/>
          </a:xfrm>
          <a:prstGeom prst="rect">
            <a:avLst/>
          </a:prstGeom>
          <a:solidFill>
            <a:schemeClr val="accent1"/>
          </a:solidFill>
        </p:spPr>
      </p:pic>
      <p:pic>
        <p:nvPicPr>
          <p:cNvPr id="12" name="Picture 11"/>
          <p:cNvPicPr>
            <a:picLocks noChangeAspect="1"/>
          </p:cNvPicPr>
          <p:nvPr/>
        </p:nvPicPr>
        <p:blipFill>
          <a:blip r:embed="rId5"/>
          <a:stretch>
            <a:fillRect/>
          </a:stretch>
        </p:blipFill>
        <p:spPr>
          <a:xfrm>
            <a:off x="4302289" y="2609866"/>
            <a:ext cx="676560" cy="729808"/>
          </a:xfrm>
          <a:prstGeom prst="rect">
            <a:avLst/>
          </a:prstGeom>
          <a:solidFill>
            <a:schemeClr val="accent1"/>
          </a:solidFill>
        </p:spPr>
      </p:pic>
      <p:pic>
        <p:nvPicPr>
          <p:cNvPr id="13" name="Picture 12"/>
          <p:cNvPicPr>
            <a:picLocks noChangeAspect="1"/>
          </p:cNvPicPr>
          <p:nvPr/>
        </p:nvPicPr>
        <p:blipFill>
          <a:blip r:embed="rId6"/>
          <a:stretch>
            <a:fillRect/>
          </a:stretch>
        </p:blipFill>
        <p:spPr>
          <a:xfrm>
            <a:off x="6140768" y="2618207"/>
            <a:ext cx="965695" cy="723515"/>
          </a:xfrm>
          <a:prstGeom prst="rect">
            <a:avLst/>
          </a:prstGeom>
          <a:solidFill>
            <a:schemeClr val="accent1"/>
          </a:solidFill>
        </p:spPr>
      </p:pic>
      <p:pic>
        <p:nvPicPr>
          <p:cNvPr id="14" name="Picture 13"/>
          <p:cNvPicPr>
            <a:picLocks noChangeAspect="1"/>
          </p:cNvPicPr>
          <p:nvPr/>
        </p:nvPicPr>
        <p:blipFill>
          <a:blip r:embed="rId7"/>
          <a:stretch>
            <a:fillRect/>
          </a:stretch>
        </p:blipFill>
        <p:spPr>
          <a:xfrm>
            <a:off x="5473605" y="3122473"/>
            <a:ext cx="579664" cy="651007"/>
          </a:xfrm>
          <a:prstGeom prst="rect">
            <a:avLst/>
          </a:prstGeom>
          <a:solidFill>
            <a:schemeClr val="accent1"/>
          </a:solidFill>
        </p:spPr>
      </p:pic>
      <p:pic>
        <p:nvPicPr>
          <p:cNvPr id="15" name="Picture 14"/>
          <p:cNvPicPr>
            <a:picLocks noChangeAspect="1"/>
          </p:cNvPicPr>
          <p:nvPr/>
        </p:nvPicPr>
        <p:blipFill>
          <a:blip r:embed="rId8"/>
          <a:stretch>
            <a:fillRect/>
          </a:stretch>
        </p:blipFill>
        <p:spPr>
          <a:xfrm>
            <a:off x="6341661" y="3460789"/>
            <a:ext cx="574380" cy="768698"/>
          </a:xfrm>
          <a:prstGeom prst="rect">
            <a:avLst/>
          </a:prstGeom>
          <a:solidFill>
            <a:schemeClr val="accent1"/>
          </a:solidFill>
        </p:spPr>
      </p:pic>
      <p:pic>
        <p:nvPicPr>
          <p:cNvPr id="16" name="Picture 15"/>
          <p:cNvPicPr>
            <a:picLocks noChangeAspect="1"/>
          </p:cNvPicPr>
          <p:nvPr/>
        </p:nvPicPr>
        <p:blipFill>
          <a:blip r:embed="rId9"/>
          <a:stretch>
            <a:fillRect/>
          </a:stretch>
        </p:blipFill>
        <p:spPr>
          <a:xfrm>
            <a:off x="5674927" y="3773480"/>
            <a:ext cx="548713" cy="565449"/>
          </a:xfrm>
          <a:prstGeom prst="rect">
            <a:avLst/>
          </a:prstGeom>
          <a:solidFill>
            <a:schemeClr val="accent1"/>
          </a:solidFill>
        </p:spPr>
      </p:pic>
      <p:pic>
        <p:nvPicPr>
          <p:cNvPr id="17" name="Picture 16"/>
          <p:cNvPicPr>
            <a:picLocks noChangeAspect="1"/>
          </p:cNvPicPr>
          <p:nvPr/>
        </p:nvPicPr>
        <p:blipFill>
          <a:blip r:embed="rId10"/>
          <a:stretch>
            <a:fillRect/>
          </a:stretch>
        </p:blipFill>
        <p:spPr>
          <a:xfrm>
            <a:off x="6200774" y="5051802"/>
            <a:ext cx="587307" cy="513208"/>
          </a:xfrm>
          <a:prstGeom prst="rect">
            <a:avLst/>
          </a:prstGeom>
          <a:solidFill>
            <a:schemeClr val="accent1"/>
          </a:solidFill>
        </p:spPr>
      </p:pic>
      <p:pic>
        <p:nvPicPr>
          <p:cNvPr id="18" name="Picture 17"/>
          <p:cNvPicPr>
            <a:picLocks noChangeAspect="1"/>
          </p:cNvPicPr>
          <p:nvPr/>
        </p:nvPicPr>
        <p:blipFill>
          <a:blip r:embed="rId11"/>
          <a:stretch>
            <a:fillRect/>
          </a:stretch>
        </p:blipFill>
        <p:spPr>
          <a:xfrm>
            <a:off x="2487688" y="4493297"/>
            <a:ext cx="729041" cy="909190"/>
          </a:xfrm>
          <a:prstGeom prst="rect">
            <a:avLst/>
          </a:prstGeom>
          <a:solidFill>
            <a:schemeClr val="accent1"/>
          </a:solidFill>
        </p:spPr>
      </p:pic>
      <p:pic>
        <p:nvPicPr>
          <p:cNvPr id="19" name="Picture 18"/>
          <p:cNvPicPr>
            <a:picLocks noChangeAspect="1"/>
          </p:cNvPicPr>
          <p:nvPr/>
        </p:nvPicPr>
        <p:blipFill>
          <a:blip r:embed="rId12"/>
          <a:stretch>
            <a:fillRect/>
          </a:stretch>
        </p:blipFill>
        <p:spPr>
          <a:xfrm>
            <a:off x="2019223" y="3746282"/>
            <a:ext cx="1075043" cy="588955"/>
          </a:xfrm>
          <a:prstGeom prst="rect">
            <a:avLst/>
          </a:prstGeom>
          <a:solidFill>
            <a:schemeClr val="accent1"/>
          </a:solidFill>
        </p:spPr>
      </p:pic>
      <p:pic>
        <p:nvPicPr>
          <p:cNvPr id="20" name="Picture 19"/>
          <p:cNvPicPr>
            <a:picLocks noChangeAspect="1"/>
          </p:cNvPicPr>
          <p:nvPr/>
        </p:nvPicPr>
        <p:blipFill>
          <a:blip r:embed="rId13"/>
          <a:stretch>
            <a:fillRect/>
          </a:stretch>
        </p:blipFill>
        <p:spPr>
          <a:xfrm>
            <a:off x="1414377" y="3402877"/>
            <a:ext cx="680343" cy="677411"/>
          </a:xfrm>
          <a:prstGeom prst="rect">
            <a:avLst/>
          </a:prstGeom>
          <a:solidFill>
            <a:schemeClr val="accent1"/>
          </a:solidFill>
        </p:spPr>
      </p:pic>
      <p:sp>
        <p:nvSpPr>
          <p:cNvPr id="21" name="TextBox 20"/>
          <p:cNvSpPr txBox="1"/>
          <p:nvPr/>
        </p:nvSpPr>
        <p:spPr>
          <a:xfrm>
            <a:off x="7415248" y="3900658"/>
            <a:ext cx="1514835" cy="1592744"/>
          </a:xfrm>
          <a:prstGeom prst="rect">
            <a:avLst/>
          </a:prstGeom>
          <a:noFill/>
        </p:spPr>
        <p:txBody>
          <a:bodyPr wrap="square" rtlCol="0">
            <a:spAutoFit/>
          </a:bodyPr>
          <a:lstStyle/>
          <a:p>
            <a:r>
              <a:rPr lang="en-US" sz="2400" dirty="0">
                <a:solidFill>
                  <a:srgbClr val="C00000"/>
                </a:solidFill>
              </a:rPr>
              <a:t>Recall = </a:t>
            </a:r>
          </a:p>
          <a:p>
            <a:endParaRPr lang="en-US" sz="1350" dirty="0"/>
          </a:p>
          <a:p>
            <a:r>
              <a:rPr lang="en-US" sz="1500" dirty="0">
                <a:solidFill>
                  <a:schemeClr val="accent1"/>
                </a:solidFill>
              </a:rPr>
              <a:t># liked &amp; shown</a:t>
            </a:r>
          </a:p>
          <a:p>
            <a:r>
              <a:rPr lang="en-US" sz="1500" dirty="0">
                <a:solidFill>
                  <a:schemeClr val="accent1"/>
                </a:solidFill>
              </a:rPr>
              <a:t>       # liked</a:t>
            </a:r>
          </a:p>
          <a:p>
            <a:endParaRPr lang="en-US" sz="1500" dirty="0">
              <a:solidFill>
                <a:schemeClr val="accent1"/>
              </a:solidFill>
            </a:endParaRPr>
          </a:p>
          <a:p>
            <a:r>
              <a:rPr lang="en-US" sz="1500" dirty="0">
                <a:solidFill>
                  <a:schemeClr val="accent6"/>
                </a:solidFill>
              </a:rPr>
              <a:t>= 3/5</a:t>
            </a:r>
          </a:p>
        </p:txBody>
      </p:sp>
      <p:cxnSp>
        <p:nvCxnSpPr>
          <p:cNvPr id="23" name="Straight Connector 22"/>
          <p:cNvCxnSpPr/>
          <p:nvPr/>
        </p:nvCxnSpPr>
        <p:spPr>
          <a:xfrm>
            <a:off x="7274380" y="4741850"/>
            <a:ext cx="1600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2024743" y="3733013"/>
            <a:ext cx="1085852" cy="60222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99973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zh-CN" altLang="en-US" dirty="0" smtClean="0"/>
              <a:t>准确率：推荐中被喜欢的婴儿用品</a:t>
            </a:r>
            <a:endParaRPr lang="en-US" dirty="0"/>
          </a:p>
        </p:txBody>
      </p:sp>
      <p:pic>
        <p:nvPicPr>
          <p:cNvPr id="4" name="Picture 3"/>
          <p:cNvPicPr>
            <a:picLocks noChangeAspect="1"/>
          </p:cNvPicPr>
          <p:nvPr/>
        </p:nvPicPr>
        <p:blipFill>
          <a:blip r:embed="rId2"/>
          <a:stretch>
            <a:fillRect/>
          </a:stretch>
        </p:blipFill>
        <p:spPr>
          <a:xfrm>
            <a:off x="644980" y="1909181"/>
            <a:ext cx="6735536" cy="3663993"/>
          </a:xfrm>
          <a:prstGeom prst="rect">
            <a:avLst/>
          </a:prstGeom>
          <a:ln w="76200">
            <a:noFill/>
          </a:ln>
        </p:spPr>
      </p:pic>
      <p:sp>
        <p:nvSpPr>
          <p:cNvPr id="3" name="Rectangle 2"/>
          <p:cNvSpPr/>
          <p:nvPr/>
        </p:nvSpPr>
        <p:spPr>
          <a:xfrm>
            <a:off x="2849337" y="2135982"/>
            <a:ext cx="816428" cy="61793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2024744" y="3733013"/>
            <a:ext cx="1085850" cy="59405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52538" y="4019311"/>
            <a:ext cx="1143000" cy="131444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094514" y="4810700"/>
            <a:ext cx="1085850" cy="5858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074228" y="2579915"/>
            <a:ext cx="1036865" cy="8001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2909740" y="3320313"/>
            <a:ext cx="2173355" cy="2161325"/>
          </a:xfrm>
          <a:prstGeom prst="rect">
            <a:avLst/>
          </a:prstGeom>
        </p:spPr>
      </p:pic>
      <p:pic>
        <p:nvPicPr>
          <p:cNvPr id="10" name="Picture 9"/>
          <p:cNvPicPr>
            <a:picLocks noChangeAspect="1"/>
          </p:cNvPicPr>
          <p:nvPr/>
        </p:nvPicPr>
        <p:blipFill>
          <a:blip r:embed="rId4"/>
          <a:stretch>
            <a:fillRect/>
          </a:stretch>
        </p:blipFill>
        <p:spPr>
          <a:xfrm>
            <a:off x="1400259" y="2231039"/>
            <a:ext cx="1116831" cy="1010184"/>
          </a:xfrm>
          <a:prstGeom prst="rect">
            <a:avLst/>
          </a:prstGeom>
          <a:solidFill>
            <a:schemeClr val="accent1"/>
          </a:solidFill>
        </p:spPr>
      </p:pic>
      <p:pic>
        <p:nvPicPr>
          <p:cNvPr id="12" name="Picture 11"/>
          <p:cNvPicPr>
            <a:picLocks noChangeAspect="1"/>
          </p:cNvPicPr>
          <p:nvPr/>
        </p:nvPicPr>
        <p:blipFill>
          <a:blip r:embed="rId5"/>
          <a:stretch>
            <a:fillRect/>
          </a:stretch>
        </p:blipFill>
        <p:spPr>
          <a:xfrm>
            <a:off x="4302289" y="2609866"/>
            <a:ext cx="676560" cy="729808"/>
          </a:xfrm>
          <a:prstGeom prst="rect">
            <a:avLst/>
          </a:prstGeom>
          <a:solidFill>
            <a:schemeClr val="accent1"/>
          </a:solidFill>
        </p:spPr>
      </p:pic>
      <p:pic>
        <p:nvPicPr>
          <p:cNvPr id="13" name="Picture 12"/>
          <p:cNvPicPr>
            <a:picLocks noChangeAspect="1"/>
          </p:cNvPicPr>
          <p:nvPr/>
        </p:nvPicPr>
        <p:blipFill>
          <a:blip r:embed="rId6"/>
          <a:stretch>
            <a:fillRect/>
          </a:stretch>
        </p:blipFill>
        <p:spPr>
          <a:xfrm>
            <a:off x="6140768" y="2618207"/>
            <a:ext cx="965695" cy="723515"/>
          </a:xfrm>
          <a:prstGeom prst="rect">
            <a:avLst/>
          </a:prstGeom>
          <a:solidFill>
            <a:schemeClr val="accent1"/>
          </a:solidFill>
        </p:spPr>
      </p:pic>
      <p:pic>
        <p:nvPicPr>
          <p:cNvPr id="14" name="Picture 13"/>
          <p:cNvPicPr>
            <a:picLocks noChangeAspect="1"/>
          </p:cNvPicPr>
          <p:nvPr/>
        </p:nvPicPr>
        <p:blipFill>
          <a:blip r:embed="rId7"/>
          <a:stretch>
            <a:fillRect/>
          </a:stretch>
        </p:blipFill>
        <p:spPr>
          <a:xfrm>
            <a:off x="5473605" y="3122473"/>
            <a:ext cx="579664" cy="651007"/>
          </a:xfrm>
          <a:prstGeom prst="rect">
            <a:avLst/>
          </a:prstGeom>
          <a:solidFill>
            <a:schemeClr val="accent1"/>
          </a:solidFill>
        </p:spPr>
      </p:pic>
      <p:pic>
        <p:nvPicPr>
          <p:cNvPr id="15" name="Picture 14"/>
          <p:cNvPicPr>
            <a:picLocks noChangeAspect="1"/>
          </p:cNvPicPr>
          <p:nvPr/>
        </p:nvPicPr>
        <p:blipFill>
          <a:blip r:embed="rId8"/>
          <a:stretch>
            <a:fillRect/>
          </a:stretch>
        </p:blipFill>
        <p:spPr>
          <a:xfrm>
            <a:off x="6341661" y="3460789"/>
            <a:ext cx="574380" cy="768698"/>
          </a:xfrm>
          <a:prstGeom prst="rect">
            <a:avLst/>
          </a:prstGeom>
          <a:solidFill>
            <a:schemeClr val="accent1"/>
          </a:solidFill>
        </p:spPr>
      </p:pic>
      <p:pic>
        <p:nvPicPr>
          <p:cNvPr id="16" name="Picture 15"/>
          <p:cNvPicPr>
            <a:picLocks noChangeAspect="1"/>
          </p:cNvPicPr>
          <p:nvPr/>
        </p:nvPicPr>
        <p:blipFill>
          <a:blip r:embed="rId9"/>
          <a:stretch>
            <a:fillRect/>
          </a:stretch>
        </p:blipFill>
        <p:spPr>
          <a:xfrm>
            <a:off x="5674927" y="3773480"/>
            <a:ext cx="548713" cy="565449"/>
          </a:xfrm>
          <a:prstGeom prst="rect">
            <a:avLst/>
          </a:prstGeom>
          <a:solidFill>
            <a:schemeClr val="accent1"/>
          </a:solidFill>
        </p:spPr>
      </p:pic>
      <p:pic>
        <p:nvPicPr>
          <p:cNvPr id="17" name="Picture 16"/>
          <p:cNvPicPr>
            <a:picLocks noChangeAspect="1"/>
          </p:cNvPicPr>
          <p:nvPr/>
        </p:nvPicPr>
        <p:blipFill>
          <a:blip r:embed="rId10"/>
          <a:stretch>
            <a:fillRect/>
          </a:stretch>
        </p:blipFill>
        <p:spPr>
          <a:xfrm>
            <a:off x="6200774" y="5051802"/>
            <a:ext cx="587307" cy="513208"/>
          </a:xfrm>
          <a:prstGeom prst="rect">
            <a:avLst/>
          </a:prstGeom>
          <a:solidFill>
            <a:schemeClr val="accent1"/>
          </a:solidFill>
        </p:spPr>
      </p:pic>
      <p:pic>
        <p:nvPicPr>
          <p:cNvPr id="18" name="Picture 17"/>
          <p:cNvPicPr>
            <a:picLocks noChangeAspect="1"/>
          </p:cNvPicPr>
          <p:nvPr/>
        </p:nvPicPr>
        <p:blipFill>
          <a:blip r:embed="rId11"/>
          <a:stretch>
            <a:fillRect/>
          </a:stretch>
        </p:blipFill>
        <p:spPr>
          <a:xfrm>
            <a:off x="2487688" y="4493297"/>
            <a:ext cx="729041" cy="909190"/>
          </a:xfrm>
          <a:prstGeom prst="rect">
            <a:avLst/>
          </a:prstGeom>
          <a:solidFill>
            <a:schemeClr val="accent1"/>
          </a:solidFill>
        </p:spPr>
      </p:pic>
      <p:pic>
        <p:nvPicPr>
          <p:cNvPr id="19" name="Picture 18"/>
          <p:cNvPicPr>
            <a:picLocks noChangeAspect="1"/>
          </p:cNvPicPr>
          <p:nvPr/>
        </p:nvPicPr>
        <p:blipFill>
          <a:blip r:embed="rId12"/>
          <a:stretch>
            <a:fillRect/>
          </a:stretch>
        </p:blipFill>
        <p:spPr>
          <a:xfrm>
            <a:off x="2019223" y="3746282"/>
            <a:ext cx="1075043" cy="588955"/>
          </a:xfrm>
          <a:prstGeom prst="rect">
            <a:avLst/>
          </a:prstGeom>
          <a:solidFill>
            <a:schemeClr val="accent1"/>
          </a:solidFill>
        </p:spPr>
      </p:pic>
      <p:pic>
        <p:nvPicPr>
          <p:cNvPr id="20" name="Picture 19"/>
          <p:cNvPicPr>
            <a:picLocks noChangeAspect="1"/>
          </p:cNvPicPr>
          <p:nvPr/>
        </p:nvPicPr>
        <p:blipFill>
          <a:blip r:embed="rId13"/>
          <a:stretch>
            <a:fillRect/>
          </a:stretch>
        </p:blipFill>
        <p:spPr>
          <a:xfrm>
            <a:off x="1414377" y="3402877"/>
            <a:ext cx="680343" cy="677411"/>
          </a:xfrm>
          <a:prstGeom prst="rect">
            <a:avLst/>
          </a:prstGeom>
          <a:solidFill>
            <a:schemeClr val="accent1"/>
          </a:solidFill>
        </p:spPr>
      </p:pic>
      <p:sp>
        <p:nvSpPr>
          <p:cNvPr id="21" name="TextBox 20"/>
          <p:cNvSpPr txBox="1"/>
          <p:nvPr/>
        </p:nvSpPr>
        <p:spPr>
          <a:xfrm>
            <a:off x="7415248" y="3900658"/>
            <a:ext cx="1514835" cy="1962076"/>
          </a:xfrm>
          <a:prstGeom prst="rect">
            <a:avLst/>
          </a:prstGeom>
          <a:noFill/>
        </p:spPr>
        <p:txBody>
          <a:bodyPr wrap="square" rtlCol="0">
            <a:spAutoFit/>
          </a:bodyPr>
          <a:lstStyle/>
          <a:p>
            <a:r>
              <a:rPr lang="en-US" sz="2400" dirty="0">
                <a:solidFill>
                  <a:srgbClr val="C00000"/>
                </a:solidFill>
              </a:rPr>
              <a:t>Precision = </a:t>
            </a:r>
          </a:p>
          <a:p>
            <a:endParaRPr lang="en-US" sz="1350" dirty="0"/>
          </a:p>
          <a:p>
            <a:r>
              <a:rPr lang="en-US" sz="1500" dirty="0">
                <a:solidFill>
                  <a:schemeClr val="accent1"/>
                </a:solidFill>
              </a:rPr>
              <a:t># liked &amp; shown</a:t>
            </a:r>
          </a:p>
          <a:p>
            <a:r>
              <a:rPr lang="en-US" sz="1500" dirty="0">
                <a:solidFill>
                  <a:schemeClr val="accent1"/>
                </a:solidFill>
              </a:rPr>
              <a:t>       # shown</a:t>
            </a:r>
          </a:p>
          <a:p>
            <a:endParaRPr lang="en-US" sz="1500" dirty="0">
              <a:solidFill>
                <a:schemeClr val="accent1"/>
              </a:solidFill>
            </a:endParaRPr>
          </a:p>
          <a:p>
            <a:r>
              <a:rPr lang="en-US" sz="1500" dirty="0">
                <a:solidFill>
                  <a:schemeClr val="accent6"/>
                </a:solidFill>
              </a:rPr>
              <a:t>= 3/11</a:t>
            </a:r>
          </a:p>
        </p:txBody>
      </p:sp>
      <p:cxnSp>
        <p:nvCxnSpPr>
          <p:cNvPr id="23" name="Straight Connector 22"/>
          <p:cNvCxnSpPr/>
          <p:nvPr/>
        </p:nvCxnSpPr>
        <p:spPr>
          <a:xfrm>
            <a:off x="7329883" y="5085184"/>
            <a:ext cx="1600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68579" y="2579915"/>
            <a:ext cx="693963" cy="1320743"/>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515365" y="3965974"/>
            <a:ext cx="1237500" cy="143061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1773224" y="4348504"/>
            <a:ext cx="714464" cy="90476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p:cNvSpPr/>
          <p:nvPr/>
        </p:nvSpPr>
        <p:spPr>
          <a:xfrm>
            <a:off x="2533420" y="2797301"/>
            <a:ext cx="620195" cy="66348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p:cNvSpPr/>
          <p:nvPr/>
        </p:nvSpPr>
        <p:spPr>
          <a:xfrm>
            <a:off x="2810222" y="2099023"/>
            <a:ext cx="877745" cy="69827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p:cNvSpPr/>
          <p:nvPr/>
        </p:nvSpPr>
        <p:spPr>
          <a:xfrm>
            <a:off x="3704296" y="1980907"/>
            <a:ext cx="851375" cy="990893"/>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4896397" y="1945111"/>
            <a:ext cx="1143098" cy="108582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p:nvSpPr>
        <p:spPr>
          <a:xfrm>
            <a:off x="4403364" y="3384903"/>
            <a:ext cx="1101784" cy="58107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p:cNvSpPr/>
          <p:nvPr/>
        </p:nvSpPr>
        <p:spPr>
          <a:xfrm>
            <a:off x="4796333" y="3993743"/>
            <a:ext cx="1000311" cy="776943"/>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p:cNvSpPr/>
          <p:nvPr/>
        </p:nvSpPr>
        <p:spPr>
          <a:xfrm>
            <a:off x="6196694" y="4310261"/>
            <a:ext cx="719348" cy="67967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p:cNvSpPr/>
          <p:nvPr/>
        </p:nvSpPr>
        <p:spPr>
          <a:xfrm>
            <a:off x="5048690" y="4758840"/>
            <a:ext cx="1191281" cy="662853"/>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3973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最大化召回率</a:t>
            </a:r>
            <a:r>
              <a:rPr lang="en-US" dirty="0" smtClean="0"/>
              <a:t>: </a:t>
            </a:r>
            <a:r>
              <a:rPr lang="zh-CN" altLang="en-US" dirty="0" smtClean="0"/>
              <a:t>推荐所有用品</a:t>
            </a:r>
            <a:endParaRPr lang="en-US" dirty="0"/>
          </a:p>
        </p:txBody>
      </p:sp>
      <p:pic>
        <p:nvPicPr>
          <p:cNvPr id="4" name="Picture 3"/>
          <p:cNvPicPr>
            <a:picLocks noChangeAspect="1"/>
          </p:cNvPicPr>
          <p:nvPr/>
        </p:nvPicPr>
        <p:blipFill>
          <a:blip r:embed="rId2"/>
          <a:stretch>
            <a:fillRect/>
          </a:stretch>
        </p:blipFill>
        <p:spPr>
          <a:xfrm>
            <a:off x="628650" y="1901017"/>
            <a:ext cx="6735536" cy="3663993"/>
          </a:xfrm>
          <a:prstGeom prst="rect">
            <a:avLst/>
          </a:prstGeom>
        </p:spPr>
      </p:pic>
      <p:sp>
        <p:nvSpPr>
          <p:cNvPr id="3" name="Rectangle 2"/>
          <p:cNvSpPr/>
          <p:nvPr/>
        </p:nvSpPr>
        <p:spPr>
          <a:xfrm>
            <a:off x="2833008" y="2135982"/>
            <a:ext cx="816428" cy="6179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1992086" y="3733013"/>
            <a:ext cx="1085850" cy="5940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71500" y="3976008"/>
            <a:ext cx="1143000" cy="131444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094514" y="4810700"/>
            <a:ext cx="1085850" cy="5858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074228" y="2579915"/>
            <a:ext cx="1036865" cy="800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2909740" y="3320313"/>
            <a:ext cx="2173355" cy="2161325"/>
          </a:xfrm>
          <a:prstGeom prst="rect">
            <a:avLst/>
          </a:prstGeom>
        </p:spPr>
      </p:pic>
      <p:sp>
        <p:nvSpPr>
          <p:cNvPr id="10" name="TextBox 9"/>
          <p:cNvSpPr txBox="1"/>
          <p:nvPr/>
        </p:nvSpPr>
        <p:spPr>
          <a:xfrm>
            <a:off x="7415248" y="3900658"/>
            <a:ext cx="1514835" cy="1592744"/>
          </a:xfrm>
          <a:prstGeom prst="rect">
            <a:avLst/>
          </a:prstGeom>
          <a:noFill/>
        </p:spPr>
        <p:txBody>
          <a:bodyPr wrap="square" rtlCol="0">
            <a:spAutoFit/>
          </a:bodyPr>
          <a:lstStyle/>
          <a:p>
            <a:r>
              <a:rPr lang="en-US" sz="2400" dirty="0">
                <a:solidFill>
                  <a:srgbClr val="C00000"/>
                </a:solidFill>
              </a:rPr>
              <a:t>Recall = </a:t>
            </a:r>
          </a:p>
          <a:p>
            <a:endParaRPr lang="en-US" sz="1350" dirty="0"/>
          </a:p>
          <a:p>
            <a:r>
              <a:rPr lang="en-US" sz="1500" dirty="0">
                <a:solidFill>
                  <a:schemeClr val="accent1"/>
                </a:solidFill>
              </a:rPr>
              <a:t># liked &amp; shown</a:t>
            </a:r>
          </a:p>
          <a:p>
            <a:r>
              <a:rPr lang="en-US" sz="1500" dirty="0">
                <a:solidFill>
                  <a:schemeClr val="accent1"/>
                </a:solidFill>
              </a:rPr>
              <a:t>       # liked</a:t>
            </a:r>
          </a:p>
          <a:p>
            <a:endParaRPr lang="en-US" sz="1500" dirty="0">
              <a:solidFill>
                <a:schemeClr val="accent1"/>
              </a:solidFill>
            </a:endParaRPr>
          </a:p>
          <a:p>
            <a:r>
              <a:rPr lang="en-US" sz="1500" dirty="0">
                <a:solidFill>
                  <a:schemeClr val="accent6"/>
                </a:solidFill>
              </a:rPr>
              <a:t>= 5/5 = 1</a:t>
            </a:r>
          </a:p>
        </p:txBody>
      </p:sp>
      <p:cxnSp>
        <p:nvCxnSpPr>
          <p:cNvPr id="11" name="Straight Connector 10"/>
          <p:cNvCxnSpPr/>
          <p:nvPr/>
        </p:nvCxnSpPr>
        <p:spPr>
          <a:xfrm>
            <a:off x="7274380" y="4741850"/>
            <a:ext cx="16002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38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产品推荐</a:t>
            </a:r>
            <a:endParaRPr lang="en-US" dirty="0"/>
          </a:p>
        </p:txBody>
      </p:sp>
      <p:pic>
        <p:nvPicPr>
          <p:cNvPr id="4" name="Picture 3"/>
          <p:cNvPicPr>
            <a:picLocks noChangeAspect="1"/>
          </p:cNvPicPr>
          <p:nvPr/>
        </p:nvPicPr>
        <p:blipFill>
          <a:blip r:embed="rId2"/>
          <a:stretch>
            <a:fillRect/>
          </a:stretch>
        </p:blipFill>
        <p:spPr>
          <a:xfrm>
            <a:off x="502319" y="1853365"/>
            <a:ext cx="4457700" cy="3295650"/>
          </a:xfrm>
          <a:prstGeom prst="rect">
            <a:avLst/>
          </a:prstGeom>
        </p:spPr>
      </p:pic>
      <p:pic>
        <p:nvPicPr>
          <p:cNvPr id="5" name="Picture 4"/>
          <p:cNvPicPr>
            <a:picLocks noChangeAspect="1"/>
          </p:cNvPicPr>
          <p:nvPr/>
        </p:nvPicPr>
        <p:blipFill>
          <a:blip r:embed="rId3"/>
          <a:stretch>
            <a:fillRect/>
          </a:stretch>
        </p:blipFill>
        <p:spPr>
          <a:xfrm>
            <a:off x="3029744" y="2273969"/>
            <a:ext cx="5156993" cy="3597317"/>
          </a:xfrm>
          <a:prstGeom prst="rect">
            <a:avLst/>
          </a:prstGeom>
        </p:spPr>
      </p:pic>
      <p:sp>
        <p:nvSpPr>
          <p:cNvPr id="6" name="TextBox 5"/>
          <p:cNvSpPr txBox="1"/>
          <p:nvPr/>
        </p:nvSpPr>
        <p:spPr>
          <a:xfrm>
            <a:off x="827584" y="4964349"/>
            <a:ext cx="3619224" cy="369332"/>
          </a:xfrm>
          <a:prstGeom prst="rect">
            <a:avLst/>
          </a:prstGeom>
          <a:solidFill>
            <a:srgbClr val="7030A0"/>
          </a:solidFill>
          <a:ln>
            <a:solidFill>
              <a:schemeClr val="tx1"/>
            </a:solidFill>
          </a:ln>
        </p:spPr>
        <p:txBody>
          <a:bodyPr wrap="square" rtlCol="0">
            <a:spAutoFit/>
          </a:bodyPr>
          <a:lstStyle/>
          <a:p>
            <a:r>
              <a:rPr lang="zh-CN" altLang="en-US" dirty="0" smtClean="0">
                <a:solidFill>
                  <a:schemeClr val="bg1"/>
                </a:solidFill>
              </a:rPr>
              <a:t>同时考虑全局与局部偏好的推荐</a:t>
            </a:r>
            <a:endParaRPr lang="en-US" dirty="0">
              <a:solidFill>
                <a:schemeClr val="bg1"/>
              </a:solidFill>
            </a:endParaRPr>
          </a:p>
        </p:txBody>
      </p:sp>
    </p:spTree>
    <p:extLst>
      <p:ext uri="{BB962C8B-B14F-4D97-AF65-F5344CB8AC3E}">
        <p14:creationId xmlns:p14="http://schemas.microsoft.com/office/powerpoint/2010/main" val="10511056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那么这时候准确率是多少呢？</a:t>
            </a:r>
            <a:endParaRPr lang="en-US" dirty="0"/>
          </a:p>
        </p:txBody>
      </p:sp>
      <p:pic>
        <p:nvPicPr>
          <p:cNvPr id="4" name="Picture 3"/>
          <p:cNvPicPr>
            <a:picLocks noChangeAspect="1"/>
          </p:cNvPicPr>
          <p:nvPr/>
        </p:nvPicPr>
        <p:blipFill>
          <a:blip r:embed="rId2"/>
          <a:stretch>
            <a:fillRect/>
          </a:stretch>
        </p:blipFill>
        <p:spPr>
          <a:xfrm>
            <a:off x="628650" y="1901017"/>
            <a:ext cx="6735536" cy="3663993"/>
          </a:xfrm>
          <a:prstGeom prst="rect">
            <a:avLst/>
          </a:prstGeom>
        </p:spPr>
      </p:pic>
      <p:sp>
        <p:nvSpPr>
          <p:cNvPr id="3" name="Rectangle 2"/>
          <p:cNvSpPr/>
          <p:nvPr/>
        </p:nvSpPr>
        <p:spPr>
          <a:xfrm>
            <a:off x="2833008" y="2135982"/>
            <a:ext cx="816428" cy="6179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1992086" y="3733013"/>
            <a:ext cx="1085850" cy="5940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71500" y="3976008"/>
            <a:ext cx="1143000" cy="131444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5094514" y="4810700"/>
            <a:ext cx="1085850" cy="5858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074228" y="2579915"/>
            <a:ext cx="1036865" cy="800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2909740" y="3320313"/>
            <a:ext cx="2173355" cy="2161325"/>
          </a:xfrm>
          <a:prstGeom prst="rect">
            <a:avLst/>
          </a:prstGeom>
        </p:spPr>
      </p:pic>
      <p:sp>
        <p:nvSpPr>
          <p:cNvPr id="10" name="TextBox 9"/>
          <p:cNvSpPr txBox="1"/>
          <p:nvPr/>
        </p:nvSpPr>
        <p:spPr>
          <a:xfrm>
            <a:off x="7415248" y="3900658"/>
            <a:ext cx="1514835" cy="1592744"/>
          </a:xfrm>
          <a:prstGeom prst="rect">
            <a:avLst/>
          </a:prstGeom>
          <a:noFill/>
        </p:spPr>
        <p:txBody>
          <a:bodyPr wrap="square" rtlCol="0">
            <a:spAutoFit/>
          </a:bodyPr>
          <a:lstStyle/>
          <a:p>
            <a:r>
              <a:rPr lang="en-US" sz="2400" dirty="0">
                <a:solidFill>
                  <a:srgbClr val="C00000"/>
                </a:solidFill>
              </a:rPr>
              <a:t>Recall = </a:t>
            </a:r>
          </a:p>
          <a:p>
            <a:endParaRPr lang="en-US" sz="1350" dirty="0"/>
          </a:p>
          <a:p>
            <a:r>
              <a:rPr lang="en-US" sz="1500" dirty="0">
                <a:solidFill>
                  <a:schemeClr val="accent1"/>
                </a:solidFill>
              </a:rPr>
              <a:t># liked &amp; shown</a:t>
            </a:r>
          </a:p>
          <a:p>
            <a:r>
              <a:rPr lang="en-US" sz="1500" dirty="0">
                <a:solidFill>
                  <a:schemeClr val="accent1"/>
                </a:solidFill>
              </a:rPr>
              <a:t>       # </a:t>
            </a:r>
            <a:r>
              <a:rPr lang="en-US" altLang="zh-CN" sz="1500" dirty="0" smtClean="0">
                <a:solidFill>
                  <a:schemeClr val="accent1"/>
                </a:solidFill>
              </a:rPr>
              <a:t>shown</a:t>
            </a:r>
            <a:endParaRPr lang="en-US" sz="1500" dirty="0">
              <a:solidFill>
                <a:schemeClr val="accent1"/>
              </a:solidFill>
            </a:endParaRPr>
          </a:p>
          <a:p>
            <a:endParaRPr lang="en-US" sz="1500" dirty="0">
              <a:solidFill>
                <a:schemeClr val="accent1"/>
              </a:solidFill>
            </a:endParaRPr>
          </a:p>
          <a:p>
            <a:r>
              <a:rPr lang="en-US" sz="1500" dirty="0">
                <a:solidFill>
                  <a:schemeClr val="accent6"/>
                </a:solidFill>
              </a:rPr>
              <a:t>= 5/21  </a:t>
            </a:r>
            <a:r>
              <a:rPr lang="en-US" sz="1500" dirty="0">
                <a:solidFill>
                  <a:srgbClr val="C00000"/>
                </a:solidFill>
              </a:rPr>
              <a:t>small!</a:t>
            </a:r>
          </a:p>
        </p:txBody>
      </p:sp>
      <p:cxnSp>
        <p:nvCxnSpPr>
          <p:cNvPr id="11" name="Straight Connector 10"/>
          <p:cNvCxnSpPr/>
          <p:nvPr/>
        </p:nvCxnSpPr>
        <p:spPr>
          <a:xfrm>
            <a:off x="7274380" y="4741850"/>
            <a:ext cx="16002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81668" y="1901017"/>
            <a:ext cx="6992711" cy="3773162"/>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6363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最优的推荐</a:t>
            </a:r>
            <a:endParaRPr lang="en-US" dirty="0"/>
          </a:p>
        </p:txBody>
      </p:sp>
      <p:pic>
        <p:nvPicPr>
          <p:cNvPr id="4" name="Picture 3"/>
          <p:cNvPicPr>
            <a:picLocks noChangeAspect="1"/>
          </p:cNvPicPr>
          <p:nvPr/>
        </p:nvPicPr>
        <p:blipFill>
          <a:blip r:embed="rId2"/>
          <a:stretch>
            <a:fillRect/>
          </a:stretch>
        </p:blipFill>
        <p:spPr>
          <a:xfrm>
            <a:off x="644980" y="1909181"/>
            <a:ext cx="6735536" cy="3663993"/>
          </a:xfrm>
          <a:prstGeom prst="rect">
            <a:avLst/>
          </a:prstGeom>
          <a:ln w="76200">
            <a:noFill/>
          </a:ln>
        </p:spPr>
      </p:pic>
      <p:sp>
        <p:nvSpPr>
          <p:cNvPr id="3" name="Rectangle 2"/>
          <p:cNvSpPr/>
          <p:nvPr/>
        </p:nvSpPr>
        <p:spPr>
          <a:xfrm>
            <a:off x="2849337" y="2135982"/>
            <a:ext cx="816428" cy="61793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p:nvSpPr>
        <p:spPr>
          <a:xfrm>
            <a:off x="552538" y="4019311"/>
            <a:ext cx="1143000" cy="131444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087825" y="2563595"/>
            <a:ext cx="1036865" cy="8001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3"/>
          <a:stretch>
            <a:fillRect/>
          </a:stretch>
        </p:blipFill>
        <p:spPr>
          <a:xfrm>
            <a:off x="2909740" y="3320313"/>
            <a:ext cx="2173355" cy="2161325"/>
          </a:xfrm>
          <a:prstGeom prst="rect">
            <a:avLst/>
          </a:prstGeom>
        </p:spPr>
      </p:pic>
      <p:pic>
        <p:nvPicPr>
          <p:cNvPr id="10" name="Picture 9"/>
          <p:cNvPicPr>
            <a:picLocks noChangeAspect="1"/>
          </p:cNvPicPr>
          <p:nvPr/>
        </p:nvPicPr>
        <p:blipFill>
          <a:blip r:embed="rId4"/>
          <a:stretch>
            <a:fillRect/>
          </a:stretch>
        </p:blipFill>
        <p:spPr>
          <a:xfrm>
            <a:off x="1400259" y="2231039"/>
            <a:ext cx="1116831" cy="1010184"/>
          </a:xfrm>
          <a:prstGeom prst="rect">
            <a:avLst/>
          </a:prstGeom>
          <a:solidFill>
            <a:schemeClr val="accent1"/>
          </a:solidFill>
        </p:spPr>
      </p:pic>
      <p:pic>
        <p:nvPicPr>
          <p:cNvPr id="12" name="Picture 11"/>
          <p:cNvPicPr>
            <a:picLocks noChangeAspect="1"/>
          </p:cNvPicPr>
          <p:nvPr/>
        </p:nvPicPr>
        <p:blipFill>
          <a:blip r:embed="rId5"/>
          <a:stretch>
            <a:fillRect/>
          </a:stretch>
        </p:blipFill>
        <p:spPr>
          <a:xfrm>
            <a:off x="4302289" y="2609866"/>
            <a:ext cx="676560" cy="729808"/>
          </a:xfrm>
          <a:prstGeom prst="rect">
            <a:avLst/>
          </a:prstGeom>
          <a:solidFill>
            <a:schemeClr val="accent1"/>
          </a:solidFill>
        </p:spPr>
      </p:pic>
      <p:pic>
        <p:nvPicPr>
          <p:cNvPr id="14" name="Picture 13"/>
          <p:cNvPicPr>
            <a:picLocks noChangeAspect="1"/>
          </p:cNvPicPr>
          <p:nvPr/>
        </p:nvPicPr>
        <p:blipFill>
          <a:blip r:embed="rId6"/>
          <a:stretch>
            <a:fillRect/>
          </a:stretch>
        </p:blipFill>
        <p:spPr>
          <a:xfrm>
            <a:off x="5473605" y="3122473"/>
            <a:ext cx="579664" cy="651007"/>
          </a:xfrm>
          <a:prstGeom prst="rect">
            <a:avLst/>
          </a:prstGeom>
          <a:solidFill>
            <a:schemeClr val="accent1"/>
          </a:solidFill>
        </p:spPr>
      </p:pic>
      <p:pic>
        <p:nvPicPr>
          <p:cNvPr id="15" name="Picture 14"/>
          <p:cNvPicPr>
            <a:picLocks noChangeAspect="1"/>
          </p:cNvPicPr>
          <p:nvPr/>
        </p:nvPicPr>
        <p:blipFill>
          <a:blip r:embed="rId7"/>
          <a:stretch>
            <a:fillRect/>
          </a:stretch>
        </p:blipFill>
        <p:spPr>
          <a:xfrm>
            <a:off x="6341661" y="3460789"/>
            <a:ext cx="574380" cy="768698"/>
          </a:xfrm>
          <a:prstGeom prst="rect">
            <a:avLst/>
          </a:prstGeom>
          <a:solidFill>
            <a:schemeClr val="accent1"/>
          </a:solidFill>
        </p:spPr>
      </p:pic>
      <p:pic>
        <p:nvPicPr>
          <p:cNvPr id="16" name="Picture 15"/>
          <p:cNvPicPr>
            <a:picLocks noChangeAspect="1"/>
          </p:cNvPicPr>
          <p:nvPr/>
        </p:nvPicPr>
        <p:blipFill>
          <a:blip r:embed="rId8"/>
          <a:stretch>
            <a:fillRect/>
          </a:stretch>
        </p:blipFill>
        <p:spPr>
          <a:xfrm>
            <a:off x="5674927" y="3773480"/>
            <a:ext cx="548713" cy="565449"/>
          </a:xfrm>
          <a:prstGeom prst="rect">
            <a:avLst/>
          </a:prstGeom>
          <a:solidFill>
            <a:schemeClr val="accent1"/>
          </a:solidFill>
        </p:spPr>
      </p:pic>
      <p:pic>
        <p:nvPicPr>
          <p:cNvPr id="17" name="Picture 16"/>
          <p:cNvPicPr>
            <a:picLocks noChangeAspect="1"/>
          </p:cNvPicPr>
          <p:nvPr/>
        </p:nvPicPr>
        <p:blipFill>
          <a:blip r:embed="rId9"/>
          <a:stretch>
            <a:fillRect/>
          </a:stretch>
        </p:blipFill>
        <p:spPr>
          <a:xfrm>
            <a:off x="6200774" y="5051802"/>
            <a:ext cx="587307" cy="513208"/>
          </a:xfrm>
          <a:prstGeom prst="rect">
            <a:avLst/>
          </a:prstGeom>
          <a:solidFill>
            <a:schemeClr val="accent1"/>
          </a:solidFill>
        </p:spPr>
      </p:pic>
      <p:pic>
        <p:nvPicPr>
          <p:cNvPr id="18" name="Picture 17"/>
          <p:cNvPicPr>
            <a:picLocks noChangeAspect="1"/>
          </p:cNvPicPr>
          <p:nvPr/>
        </p:nvPicPr>
        <p:blipFill>
          <a:blip r:embed="rId10"/>
          <a:stretch>
            <a:fillRect/>
          </a:stretch>
        </p:blipFill>
        <p:spPr>
          <a:xfrm>
            <a:off x="2487688" y="4493297"/>
            <a:ext cx="729041" cy="909190"/>
          </a:xfrm>
          <a:prstGeom prst="rect">
            <a:avLst/>
          </a:prstGeom>
          <a:solidFill>
            <a:schemeClr val="accent1"/>
          </a:solidFill>
        </p:spPr>
      </p:pic>
      <p:pic>
        <p:nvPicPr>
          <p:cNvPr id="20" name="Picture 19"/>
          <p:cNvPicPr>
            <a:picLocks noChangeAspect="1"/>
          </p:cNvPicPr>
          <p:nvPr/>
        </p:nvPicPr>
        <p:blipFill>
          <a:blip r:embed="rId11"/>
          <a:stretch>
            <a:fillRect/>
          </a:stretch>
        </p:blipFill>
        <p:spPr>
          <a:xfrm>
            <a:off x="1414377" y="3402877"/>
            <a:ext cx="680343" cy="677411"/>
          </a:xfrm>
          <a:prstGeom prst="rect">
            <a:avLst/>
          </a:prstGeom>
          <a:solidFill>
            <a:schemeClr val="accent1"/>
          </a:solidFill>
        </p:spPr>
      </p:pic>
      <p:sp>
        <p:nvSpPr>
          <p:cNvPr id="21" name="TextBox 20"/>
          <p:cNvSpPr txBox="1"/>
          <p:nvPr/>
        </p:nvSpPr>
        <p:spPr>
          <a:xfrm>
            <a:off x="7144686" y="4121778"/>
            <a:ext cx="1896020" cy="830997"/>
          </a:xfrm>
          <a:prstGeom prst="rect">
            <a:avLst/>
          </a:prstGeom>
          <a:noFill/>
        </p:spPr>
        <p:txBody>
          <a:bodyPr wrap="square" rtlCol="0">
            <a:spAutoFit/>
          </a:bodyPr>
          <a:lstStyle/>
          <a:p>
            <a:r>
              <a:rPr lang="en-US" sz="2400" dirty="0">
                <a:solidFill>
                  <a:srgbClr val="C00000"/>
                </a:solidFill>
              </a:rPr>
              <a:t>Recall = 1</a:t>
            </a:r>
          </a:p>
          <a:p>
            <a:r>
              <a:rPr lang="en-US" sz="2400" dirty="0">
                <a:solidFill>
                  <a:srgbClr val="C00000"/>
                </a:solidFill>
              </a:rPr>
              <a:t>Precision = 1</a:t>
            </a:r>
          </a:p>
        </p:txBody>
      </p:sp>
      <p:pic>
        <p:nvPicPr>
          <p:cNvPr id="22" name="Picture 21"/>
          <p:cNvPicPr>
            <a:picLocks noChangeAspect="1"/>
          </p:cNvPicPr>
          <p:nvPr/>
        </p:nvPicPr>
        <p:blipFill>
          <a:blip r:embed="rId12"/>
          <a:stretch>
            <a:fillRect/>
          </a:stretch>
        </p:blipFill>
        <p:spPr>
          <a:xfrm>
            <a:off x="529486" y="2457450"/>
            <a:ext cx="857990" cy="1443208"/>
          </a:xfrm>
          <a:prstGeom prst="rect">
            <a:avLst/>
          </a:prstGeom>
          <a:solidFill>
            <a:schemeClr val="accent1"/>
          </a:solidFill>
        </p:spPr>
      </p:pic>
      <p:pic>
        <p:nvPicPr>
          <p:cNvPr id="31" name="Picture 30"/>
          <p:cNvPicPr>
            <a:picLocks noChangeAspect="1"/>
          </p:cNvPicPr>
          <p:nvPr/>
        </p:nvPicPr>
        <p:blipFill>
          <a:blip r:embed="rId13"/>
          <a:stretch>
            <a:fillRect/>
          </a:stretch>
        </p:blipFill>
        <p:spPr>
          <a:xfrm>
            <a:off x="1715411" y="4348504"/>
            <a:ext cx="786820" cy="814700"/>
          </a:xfrm>
          <a:prstGeom prst="rect">
            <a:avLst/>
          </a:prstGeom>
          <a:solidFill>
            <a:schemeClr val="accent1"/>
          </a:solidFill>
        </p:spPr>
      </p:pic>
      <p:pic>
        <p:nvPicPr>
          <p:cNvPr id="36" name="Picture 35"/>
          <p:cNvPicPr>
            <a:picLocks noChangeAspect="1"/>
          </p:cNvPicPr>
          <p:nvPr/>
        </p:nvPicPr>
        <p:blipFill>
          <a:blip r:embed="rId14"/>
          <a:stretch>
            <a:fillRect/>
          </a:stretch>
        </p:blipFill>
        <p:spPr>
          <a:xfrm>
            <a:off x="3695466" y="2011468"/>
            <a:ext cx="843877" cy="963213"/>
          </a:xfrm>
          <a:prstGeom prst="rect">
            <a:avLst/>
          </a:prstGeom>
          <a:solidFill>
            <a:schemeClr val="accent1"/>
          </a:solidFill>
        </p:spPr>
      </p:pic>
      <p:pic>
        <p:nvPicPr>
          <p:cNvPr id="37" name="Picture 36"/>
          <p:cNvPicPr>
            <a:picLocks noChangeAspect="1"/>
          </p:cNvPicPr>
          <p:nvPr/>
        </p:nvPicPr>
        <p:blipFill>
          <a:blip r:embed="rId15"/>
          <a:stretch>
            <a:fillRect/>
          </a:stretch>
        </p:blipFill>
        <p:spPr>
          <a:xfrm>
            <a:off x="4869626" y="1906000"/>
            <a:ext cx="1057646" cy="1057646"/>
          </a:xfrm>
          <a:prstGeom prst="rect">
            <a:avLst/>
          </a:prstGeom>
          <a:solidFill>
            <a:schemeClr val="accent1"/>
          </a:solidFill>
        </p:spPr>
      </p:pic>
      <p:pic>
        <p:nvPicPr>
          <p:cNvPr id="38" name="Picture 37"/>
          <p:cNvPicPr>
            <a:picLocks noChangeAspect="1"/>
          </p:cNvPicPr>
          <p:nvPr/>
        </p:nvPicPr>
        <p:blipFill>
          <a:blip r:embed="rId16"/>
          <a:stretch>
            <a:fillRect/>
          </a:stretch>
        </p:blipFill>
        <p:spPr>
          <a:xfrm>
            <a:off x="2533522" y="2808018"/>
            <a:ext cx="659791" cy="723986"/>
          </a:xfrm>
          <a:prstGeom prst="rect">
            <a:avLst/>
          </a:prstGeom>
          <a:solidFill>
            <a:schemeClr val="accent1"/>
          </a:solidFill>
        </p:spPr>
      </p:pic>
      <p:sp>
        <p:nvSpPr>
          <p:cNvPr id="5" name="Rectangle 4"/>
          <p:cNvSpPr/>
          <p:nvPr/>
        </p:nvSpPr>
        <p:spPr>
          <a:xfrm>
            <a:off x="1970421" y="3726379"/>
            <a:ext cx="1161964" cy="615491"/>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9" name="Picture 38"/>
          <p:cNvPicPr>
            <a:picLocks noChangeAspect="1"/>
          </p:cNvPicPr>
          <p:nvPr/>
        </p:nvPicPr>
        <p:blipFill>
          <a:blip r:embed="rId17"/>
          <a:stretch>
            <a:fillRect/>
          </a:stretch>
        </p:blipFill>
        <p:spPr>
          <a:xfrm>
            <a:off x="4454938" y="3370417"/>
            <a:ext cx="1003136" cy="614449"/>
          </a:xfrm>
          <a:prstGeom prst="rect">
            <a:avLst/>
          </a:prstGeom>
          <a:solidFill>
            <a:schemeClr val="accent1"/>
          </a:solidFill>
        </p:spPr>
      </p:pic>
      <p:pic>
        <p:nvPicPr>
          <p:cNvPr id="40" name="Picture 39"/>
          <p:cNvPicPr>
            <a:picLocks noChangeAspect="1"/>
          </p:cNvPicPr>
          <p:nvPr/>
        </p:nvPicPr>
        <p:blipFill>
          <a:blip r:embed="rId18"/>
          <a:stretch>
            <a:fillRect/>
          </a:stretch>
        </p:blipFill>
        <p:spPr>
          <a:xfrm>
            <a:off x="4811403" y="4000117"/>
            <a:ext cx="908012" cy="905209"/>
          </a:xfrm>
          <a:prstGeom prst="rect">
            <a:avLst/>
          </a:prstGeom>
          <a:solidFill>
            <a:schemeClr val="accent1"/>
          </a:solidFill>
        </p:spPr>
      </p:pic>
      <p:sp>
        <p:nvSpPr>
          <p:cNvPr id="7" name="Rectangle 6"/>
          <p:cNvSpPr/>
          <p:nvPr/>
        </p:nvSpPr>
        <p:spPr>
          <a:xfrm>
            <a:off x="5094514" y="4810700"/>
            <a:ext cx="1085850" cy="58589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1" name="Picture 40"/>
          <p:cNvPicPr>
            <a:picLocks noChangeAspect="1"/>
          </p:cNvPicPr>
          <p:nvPr/>
        </p:nvPicPr>
        <p:blipFill>
          <a:blip r:embed="rId19"/>
          <a:stretch>
            <a:fillRect/>
          </a:stretch>
        </p:blipFill>
        <p:spPr>
          <a:xfrm>
            <a:off x="6210551" y="4334256"/>
            <a:ext cx="604920" cy="634759"/>
          </a:xfrm>
          <a:prstGeom prst="rect">
            <a:avLst/>
          </a:prstGeom>
          <a:solidFill>
            <a:schemeClr val="accent1"/>
          </a:solidFill>
        </p:spPr>
      </p:pic>
    </p:spTree>
    <p:extLst>
      <p:ext uri="{BB962C8B-B14F-4D97-AF65-F5344CB8AC3E}">
        <p14:creationId xmlns:p14="http://schemas.microsoft.com/office/powerpoint/2010/main" val="1319252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准确率</a:t>
            </a:r>
            <a:r>
              <a:rPr lang="en-US" dirty="0" smtClean="0"/>
              <a:t> </a:t>
            </a:r>
            <a:r>
              <a:rPr lang="mr-IN" dirty="0" smtClean="0"/>
              <a:t>–</a:t>
            </a:r>
            <a:r>
              <a:rPr lang="en-US" dirty="0" smtClean="0"/>
              <a:t> </a:t>
            </a:r>
            <a:r>
              <a:rPr lang="zh-CN" altLang="en-US" dirty="0" smtClean="0"/>
              <a:t>召回率曲线</a:t>
            </a:r>
            <a:endParaRPr lang="en-US" dirty="0"/>
          </a:p>
        </p:txBody>
      </p:sp>
      <p:sp>
        <p:nvSpPr>
          <p:cNvPr id="3" name="Content Placeholder 2"/>
          <p:cNvSpPr>
            <a:spLocks noGrp="1"/>
          </p:cNvSpPr>
          <p:nvPr>
            <p:ph idx="1"/>
          </p:nvPr>
        </p:nvSpPr>
        <p:spPr/>
        <p:txBody>
          <a:bodyPr/>
          <a:lstStyle/>
          <a:p>
            <a:r>
              <a:rPr lang="zh-CN" altLang="en-US" dirty="0" smtClean="0"/>
              <a:t>改变推荐的阈值，绘制曲线</a:t>
            </a:r>
            <a:endParaRPr lang="en-US" dirty="0" smtClean="0"/>
          </a:p>
          <a:p>
            <a:pPr lvl="1"/>
            <a:r>
              <a:rPr lang="zh-CN" altLang="en-US" dirty="0" smtClean="0"/>
              <a:t>对于每个阈值设置，计算准确率与召回率</a:t>
            </a:r>
            <a:endParaRPr lang="en-US" dirty="0"/>
          </a:p>
        </p:txBody>
      </p:sp>
      <p:cxnSp>
        <p:nvCxnSpPr>
          <p:cNvPr id="6" name="Straight Arrow Connector 5"/>
          <p:cNvCxnSpPr/>
          <p:nvPr/>
        </p:nvCxnSpPr>
        <p:spPr>
          <a:xfrm flipV="1">
            <a:off x="2627784" y="5750750"/>
            <a:ext cx="2914650" cy="81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627784" y="3799487"/>
            <a:ext cx="0" cy="197575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91880" y="5865051"/>
            <a:ext cx="972868" cy="369332"/>
          </a:xfrm>
          <a:prstGeom prst="rect">
            <a:avLst/>
          </a:prstGeom>
          <a:noFill/>
        </p:spPr>
        <p:txBody>
          <a:bodyPr wrap="square" rtlCol="0">
            <a:spAutoFit/>
          </a:bodyPr>
          <a:lstStyle/>
          <a:p>
            <a:r>
              <a:rPr lang="zh-CN" altLang="en-US" smtClean="0">
                <a:solidFill>
                  <a:srgbClr val="C00000"/>
                </a:solidFill>
              </a:rPr>
              <a:t>召回率</a:t>
            </a:r>
            <a:endParaRPr lang="en-US" sz="1350" dirty="0">
              <a:solidFill>
                <a:srgbClr val="C00000"/>
              </a:solidFill>
            </a:endParaRPr>
          </a:p>
        </p:txBody>
      </p:sp>
      <p:sp>
        <p:nvSpPr>
          <p:cNvPr id="11" name="TextBox 10"/>
          <p:cNvSpPr txBox="1"/>
          <p:nvPr/>
        </p:nvSpPr>
        <p:spPr>
          <a:xfrm rot="16200000">
            <a:off x="1770533" y="4602699"/>
            <a:ext cx="1061357" cy="369332"/>
          </a:xfrm>
          <a:prstGeom prst="rect">
            <a:avLst/>
          </a:prstGeom>
          <a:noFill/>
        </p:spPr>
        <p:txBody>
          <a:bodyPr wrap="square" rtlCol="0">
            <a:spAutoFit/>
          </a:bodyPr>
          <a:lstStyle/>
          <a:p>
            <a:r>
              <a:rPr lang="zh-CN" altLang="en-US" dirty="0" smtClean="0">
                <a:solidFill>
                  <a:schemeClr val="accent6"/>
                </a:solidFill>
              </a:rPr>
              <a:t>准确率</a:t>
            </a:r>
            <a:endParaRPr lang="en-US" sz="1350" dirty="0">
              <a:solidFill>
                <a:schemeClr val="accent6"/>
              </a:solidFill>
            </a:endParaRPr>
          </a:p>
        </p:txBody>
      </p:sp>
      <p:cxnSp>
        <p:nvCxnSpPr>
          <p:cNvPr id="13" name="Straight Connector 12"/>
          <p:cNvCxnSpPr/>
          <p:nvPr/>
        </p:nvCxnSpPr>
        <p:spPr>
          <a:xfrm flipV="1">
            <a:off x="2627784" y="4077072"/>
            <a:ext cx="2375807" cy="81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03590" y="4077073"/>
            <a:ext cx="0" cy="167367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01211" y="3979687"/>
            <a:ext cx="173125" cy="300082"/>
          </a:xfrm>
          <a:prstGeom prst="rect">
            <a:avLst/>
          </a:prstGeom>
          <a:noFill/>
        </p:spPr>
        <p:txBody>
          <a:bodyPr wrap="square" rtlCol="0">
            <a:spAutoFit/>
          </a:bodyPr>
          <a:lstStyle/>
          <a:p>
            <a:r>
              <a:rPr lang="en-US" sz="1350">
                <a:solidFill>
                  <a:schemeClr val="accent1"/>
                </a:solidFill>
              </a:rPr>
              <a:t>1</a:t>
            </a:r>
          </a:p>
        </p:txBody>
      </p:sp>
      <p:sp>
        <p:nvSpPr>
          <p:cNvPr id="17" name="TextBox 16"/>
          <p:cNvSpPr txBox="1"/>
          <p:nvPr/>
        </p:nvSpPr>
        <p:spPr>
          <a:xfrm>
            <a:off x="4917028" y="5759578"/>
            <a:ext cx="173125" cy="300082"/>
          </a:xfrm>
          <a:prstGeom prst="rect">
            <a:avLst/>
          </a:prstGeom>
          <a:noFill/>
        </p:spPr>
        <p:txBody>
          <a:bodyPr wrap="square" rtlCol="0">
            <a:spAutoFit/>
          </a:bodyPr>
          <a:lstStyle/>
          <a:p>
            <a:r>
              <a:rPr lang="en-US" sz="1350">
                <a:solidFill>
                  <a:schemeClr val="accent1"/>
                </a:solidFill>
              </a:rPr>
              <a:t>1</a:t>
            </a:r>
          </a:p>
        </p:txBody>
      </p:sp>
      <p:cxnSp>
        <p:nvCxnSpPr>
          <p:cNvPr id="23" name="Straight Arrow Connector 22"/>
          <p:cNvCxnSpPr/>
          <p:nvPr/>
        </p:nvCxnSpPr>
        <p:spPr>
          <a:xfrm flipH="1">
            <a:off x="4464748" y="3799487"/>
            <a:ext cx="906236" cy="27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83230" y="3592031"/>
            <a:ext cx="1565034" cy="300082"/>
          </a:xfrm>
          <a:prstGeom prst="rect">
            <a:avLst/>
          </a:prstGeom>
          <a:noFill/>
        </p:spPr>
        <p:txBody>
          <a:bodyPr wrap="square" rtlCol="0">
            <a:spAutoFit/>
          </a:bodyPr>
          <a:lstStyle/>
          <a:p>
            <a:r>
              <a:rPr lang="zh-CN" altLang="en-US" sz="1350" dirty="0" smtClean="0"/>
              <a:t>最优的推荐系统</a:t>
            </a:r>
            <a:endParaRPr lang="en-US" sz="1350" dirty="0"/>
          </a:p>
        </p:txBody>
      </p:sp>
      <p:sp>
        <p:nvSpPr>
          <p:cNvPr id="25" name="Freeform 24"/>
          <p:cNvSpPr/>
          <p:nvPr/>
        </p:nvSpPr>
        <p:spPr>
          <a:xfrm>
            <a:off x="2660440" y="4264851"/>
            <a:ext cx="2114571" cy="1369576"/>
          </a:xfrm>
          <a:custGeom>
            <a:avLst/>
            <a:gdLst>
              <a:gd name="connsiteX0" fmla="*/ 0 w 2819428"/>
              <a:gd name="connsiteY0" fmla="*/ 413657 h 1826101"/>
              <a:gd name="connsiteX1" fmla="*/ 43543 w 2819428"/>
              <a:gd name="connsiteY1" fmla="*/ 359229 h 1826101"/>
              <a:gd name="connsiteX2" fmla="*/ 65315 w 2819428"/>
              <a:gd name="connsiteY2" fmla="*/ 315686 h 1826101"/>
              <a:gd name="connsiteX3" fmla="*/ 97972 w 2819428"/>
              <a:gd name="connsiteY3" fmla="*/ 293915 h 1826101"/>
              <a:gd name="connsiteX4" fmla="*/ 185058 w 2819428"/>
              <a:gd name="connsiteY4" fmla="*/ 174172 h 1826101"/>
              <a:gd name="connsiteX5" fmla="*/ 283029 w 2819428"/>
              <a:gd name="connsiteY5" fmla="*/ 87086 h 1826101"/>
              <a:gd name="connsiteX6" fmla="*/ 348343 w 2819428"/>
              <a:gd name="connsiteY6" fmla="*/ 0 h 1826101"/>
              <a:gd name="connsiteX7" fmla="*/ 370115 w 2819428"/>
              <a:gd name="connsiteY7" fmla="*/ 21772 h 1826101"/>
              <a:gd name="connsiteX8" fmla="*/ 391886 w 2819428"/>
              <a:gd name="connsiteY8" fmla="*/ 163286 h 1826101"/>
              <a:gd name="connsiteX9" fmla="*/ 402772 w 2819428"/>
              <a:gd name="connsiteY9" fmla="*/ 195943 h 1826101"/>
              <a:gd name="connsiteX10" fmla="*/ 435429 w 2819428"/>
              <a:gd name="connsiteY10" fmla="*/ 381000 h 1826101"/>
              <a:gd name="connsiteX11" fmla="*/ 457200 w 2819428"/>
              <a:gd name="connsiteY11" fmla="*/ 478972 h 1826101"/>
              <a:gd name="connsiteX12" fmla="*/ 500743 w 2819428"/>
              <a:gd name="connsiteY12" fmla="*/ 522515 h 1826101"/>
              <a:gd name="connsiteX13" fmla="*/ 511629 w 2819428"/>
              <a:gd name="connsiteY13" fmla="*/ 576943 h 1826101"/>
              <a:gd name="connsiteX14" fmla="*/ 533400 w 2819428"/>
              <a:gd name="connsiteY14" fmla="*/ 544286 h 1826101"/>
              <a:gd name="connsiteX15" fmla="*/ 566058 w 2819428"/>
              <a:gd name="connsiteY15" fmla="*/ 478972 h 1826101"/>
              <a:gd name="connsiteX16" fmla="*/ 598715 w 2819428"/>
              <a:gd name="connsiteY16" fmla="*/ 489857 h 1826101"/>
              <a:gd name="connsiteX17" fmla="*/ 609600 w 2819428"/>
              <a:gd name="connsiteY17" fmla="*/ 533400 h 1826101"/>
              <a:gd name="connsiteX18" fmla="*/ 631372 w 2819428"/>
              <a:gd name="connsiteY18" fmla="*/ 576943 h 1826101"/>
              <a:gd name="connsiteX19" fmla="*/ 685800 w 2819428"/>
              <a:gd name="connsiteY19" fmla="*/ 674915 h 1826101"/>
              <a:gd name="connsiteX20" fmla="*/ 783772 w 2819428"/>
              <a:gd name="connsiteY20" fmla="*/ 685800 h 1826101"/>
              <a:gd name="connsiteX21" fmla="*/ 794658 w 2819428"/>
              <a:gd name="connsiteY21" fmla="*/ 729343 h 1826101"/>
              <a:gd name="connsiteX22" fmla="*/ 816429 w 2819428"/>
              <a:gd name="connsiteY22" fmla="*/ 772886 h 1826101"/>
              <a:gd name="connsiteX23" fmla="*/ 827315 w 2819428"/>
              <a:gd name="connsiteY23" fmla="*/ 805543 h 1826101"/>
              <a:gd name="connsiteX24" fmla="*/ 870858 w 2819428"/>
              <a:gd name="connsiteY24" fmla="*/ 772886 h 1826101"/>
              <a:gd name="connsiteX25" fmla="*/ 903515 w 2819428"/>
              <a:gd name="connsiteY25" fmla="*/ 751115 h 1826101"/>
              <a:gd name="connsiteX26" fmla="*/ 925286 w 2819428"/>
              <a:gd name="connsiteY26" fmla="*/ 783772 h 1826101"/>
              <a:gd name="connsiteX27" fmla="*/ 968829 w 2819428"/>
              <a:gd name="connsiteY27" fmla="*/ 870857 h 1826101"/>
              <a:gd name="connsiteX28" fmla="*/ 979715 w 2819428"/>
              <a:gd name="connsiteY28" fmla="*/ 903515 h 1826101"/>
              <a:gd name="connsiteX29" fmla="*/ 1012372 w 2819428"/>
              <a:gd name="connsiteY29" fmla="*/ 936172 h 1826101"/>
              <a:gd name="connsiteX30" fmla="*/ 1034143 w 2819428"/>
              <a:gd name="connsiteY30" fmla="*/ 979715 h 1826101"/>
              <a:gd name="connsiteX31" fmla="*/ 1045029 w 2819428"/>
              <a:gd name="connsiteY31" fmla="*/ 1012372 h 1826101"/>
              <a:gd name="connsiteX32" fmla="*/ 1088572 w 2819428"/>
              <a:gd name="connsiteY32" fmla="*/ 1001486 h 1826101"/>
              <a:gd name="connsiteX33" fmla="*/ 1110343 w 2819428"/>
              <a:gd name="connsiteY33" fmla="*/ 968829 h 1826101"/>
              <a:gd name="connsiteX34" fmla="*/ 1132115 w 2819428"/>
              <a:gd name="connsiteY34" fmla="*/ 1001486 h 1826101"/>
              <a:gd name="connsiteX35" fmla="*/ 1186543 w 2819428"/>
              <a:gd name="connsiteY35" fmla="*/ 1066800 h 1826101"/>
              <a:gd name="connsiteX36" fmla="*/ 1230086 w 2819428"/>
              <a:gd name="connsiteY36" fmla="*/ 1055915 h 1826101"/>
              <a:gd name="connsiteX37" fmla="*/ 1295400 w 2819428"/>
              <a:gd name="connsiteY37" fmla="*/ 1034143 h 1826101"/>
              <a:gd name="connsiteX38" fmla="*/ 1360715 w 2819428"/>
              <a:gd name="connsiteY38" fmla="*/ 1099457 h 1826101"/>
              <a:gd name="connsiteX39" fmla="*/ 1393372 w 2819428"/>
              <a:gd name="connsiteY39" fmla="*/ 1132115 h 1826101"/>
              <a:gd name="connsiteX40" fmla="*/ 1415143 w 2819428"/>
              <a:gd name="connsiteY40" fmla="*/ 1164772 h 1826101"/>
              <a:gd name="connsiteX41" fmla="*/ 1480458 w 2819428"/>
              <a:gd name="connsiteY41" fmla="*/ 1132115 h 1826101"/>
              <a:gd name="connsiteX42" fmla="*/ 1513115 w 2819428"/>
              <a:gd name="connsiteY42" fmla="*/ 1164772 h 1826101"/>
              <a:gd name="connsiteX43" fmla="*/ 1545772 w 2819428"/>
              <a:gd name="connsiteY43" fmla="*/ 1186543 h 1826101"/>
              <a:gd name="connsiteX44" fmla="*/ 1589315 w 2819428"/>
              <a:gd name="connsiteY44" fmla="*/ 1240972 h 1826101"/>
              <a:gd name="connsiteX45" fmla="*/ 1632858 w 2819428"/>
              <a:gd name="connsiteY45" fmla="*/ 1251857 h 1826101"/>
              <a:gd name="connsiteX46" fmla="*/ 1676400 w 2819428"/>
              <a:gd name="connsiteY46" fmla="*/ 1284515 h 1826101"/>
              <a:gd name="connsiteX47" fmla="*/ 1698172 w 2819428"/>
              <a:gd name="connsiteY47" fmla="*/ 1317172 h 1826101"/>
              <a:gd name="connsiteX48" fmla="*/ 1741715 w 2819428"/>
              <a:gd name="connsiteY48" fmla="*/ 1349829 h 1826101"/>
              <a:gd name="connsiteX49" fmla="*/ 1796143 w 2819428"/>
              <a:gd name="connsiteY49" fmla="*/ 1404257 h 1826101"/>
              <a:gd name="connsiteX50" fmla="*/ 1850572 w 2819428"/>
              <a:gd name="connsiteY50" fmla="*/ 1458686 h 1826101"/>
              <a:gd name="connsiteX51" fmla="*/ 1883229 w 2819428"/>
              <a:gd name="connsiteY51" fmla="*/ 1447800 h 1826101"/>
              <a:gd name="connsiteX52" fmla="*/ 1970315 w 2819428"/>
              <a:gd name="connsiteY52" fmla="*/ 1480457 h 1826101"/>
              <a:gd name="connsiteX53" fmla="*/ 2013858 w 2819428"/>
              <a:gd name="connsiteY53" fmla="*/ 1524000 h 1826101"/>
              <a:gd name="connsiteX54" fmla="*/ 2100943 w 2819428"/>
              <a:gd name="connsiteY54" fmla="*/ 1556657 h 1826101"/>
              <a:gd name="connsiteX55" fmla="*/ 2177143 w 2819428"/>
              <a:gd name="connsiteY55" fmla="*/ 1578429 h 1826101"/>
              <a:gd name="connsiteX56" fmla="*/ 2209800 w 2819428"/>
              <a:gd name="connsiteY56" fmla="*/ 1589315 h 1826101"/>
              <a:gd name="connsiteX57" fmla="*/ 2231572 w 2819428"/>
              <a:gd name="connsiteY57" fmla="*/ 1611086 h 1826101"/>
              <a:gd name="connsiteX58" fmla="*/ 2296886 w 2819428"/>
              <a:gd name="connsiteY58" fmla="*/ 1632857 h 1826101"/>
              <a:gd name="connsiteX59" fmla="*/ 2329543 w 2819428"/>
              <a:gd name="connsiteY59" fmla="*/ 1654629 h 1826101"/>
              <a:gd name="connsiteX60" fmla="*/ 2373086 w 2819428"/>
              <a:gd name="connsiteY60" fmla="*/ 1676400 h 1826101"/>
              <a:gd name="connsiteX61" fmla="*/ 2427515 w 2819428"/>
              <a:gd name="connsiteY61" fmla="*/ 1730829 h 1826101"/>
              <a:gd name="connsiteX62" fmla="*/ 2449286 w 2819428"/>
              <a:gd name="connsiteY62" fmla="*/ 1763486 h 1826101"/>
              <a:gd name="connsiteX63" fmla="*/ 2492829 w 2819428"/>
              <a:gd name="connsiteY63" fmla="*/ 1785257 h 1826101"/>
              <a:gd name="connsiteX64" fmla="*/ 2558143 w 2819428"/>
              <a:gd name="connsiteY64" fmla="*/ 1763486 h 1826101"/>
              <a:gd name="connsiteX65" fmla="*/ 2579915 w 2819428"/>
              <a:gd name="connsiteY65" fmla="*/ 1730829 h 1826101"/>
              <a:gd name="connsiteX66" fmla="*/ 2601686 w 2819428"/>
              <a:gd name="connsiteY66" fmla="*/ 1709057 h 1826101"/>
              <a:gd name="connsiteX67" fmla="*/ 2688772 w 2819428"/>
              <a:gd name="connsiteY67" fmla="*/ 1763486 h 1826101"/>
              <a:gd name="connsiteX68" fmla="*/ 2688772 w 2819428"/>
              <a:gd name="connsiteY68" fmla="*/ 1763486 h 1826101"/>
              <a:gd name="connsiteX69" fmla="*/ 2721429 w 2819428"/>
              <a:gd name="connsiteY69" fmla="*/ 1774372 h 1826101"/>
              <a:gd name="connsiteX70" fmla="*/ 2754086 w 2819428"/>
              <a:gd name="connsiteY70" fmla="*/ 1796143 h 1826101"/>
              <a:gd name="connsiteX71" fmla="*/ 2819400 w 2819428"/>
              <a:gd name="connsiteY71" fmla="*/ 1807029 h 182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19428" h="1826101">
                <a:moveTo>
                  <a:pt x="0" y="413657"/>
                </a:moveTo>
                <a:cubicBezTo>
                  <a:pt x="14514" y="395514"/>
                  <a:pt x="30655" y="378561"/>
                  <a:pt x="43543" y="359229"/>
                </a:cubicBezTo>
                <a:cubicBezTo>
                  <a:pt x="52545" y="345727"/>
                  <a:pt x="54926" y="328152"/>
                  <a:pt x="65315" y="315686"/>
                </a:cubicBezTo>
                <a:cubicBezTo>
                  <a:pt x="73691" y="305636"/>
                  <a:pt x="87086" y="301172"/>
                  <a:pt x="97972" y="293915"/>
                </a:cubicBezTo>
                <a:cubicBezTo>
                  <a:pt x="127001" y="254001"/>
                  <a:pt x="143993" y="201549"/>
                  <a:pt x="185058" y="174172"/>
                </a:cubicBezTo>
                <a:cubicBezTo>
                  <a:pt x="231451" y="143242"/>
                  <a:pt x="236427" y="143009"/>
                  <a:pt x="283029" y="87086"/>
                </a:cubicBezTo>
                <a:cubicBezTo>
                  <a:pt x="406135" y="-60641"/>
                  <a:pt x="279096" y="69250"/>
                  <a:pt x="348343" y="0"/>
                </a:cubicBezTo>
                <a:cubicBezTo>
                  <a:pt x="355600" y="7257"/>
                  <a:pt x="366072" y="12338"/>
                  <a:pt x="370115" y="21772"/>
                </a:cubicBezTo>
                <a:cubicBezTo>
                  <a:pt x="379319" y="43248"/>
                  <a:pt x="390434" y="155302"/>
                  <a:pt x="391886" y="163286"/>
                </a:cubicBezTo>
                <a:cubicBezTo>
                  <a:pt x="393939" y="174575"/>
                  <a:pt x="399989" y="184811"/>
                  <a:pt x="402772" y="195943"/>
                </a:cubicBezTo>
                <a:cubicBezTo>
                  <a:pt x="412545" y="235032"/>
                  <a:pt x="433928" y="371992"/>
                  <a:pt x="435429" y="381000"/>
                </a:cubicBezTo>
                <a:cubicBezTo>
                  <a:pt x="436247" y="385910"/>
                  <a:pt x="445550" y="462662"/>
                  <a:pt x="457200" y="478972"/>
                </a:cubicBezTo>
                <a:cubicBezTo>
                  <a:pt x="469131" y="495675"/>
                  <a:pt x="500743" y="522515"/>
                  <a:pt x="500743" y="522515"/>
                </a:cubicBezTo>
                <a:cubicBezTo>
                  <a:pt x="504372" y="540658"/>
                  <a:pt x="496234" y="566680"/>
                  <a:pt x="511629" y="576943"/>
                </a:cubicBezTo>
                <a:cubicBezTo>
                  <a:pt x="522515" y="584200"/>
                  <a:pt x="527549" y="555988"/>
                  <a:pt x="533400" y="544286"/>
                </a:cubicBezTo>
                <a:cubicBezTo>
                  <a:pt x="578465" y="454157"/>
                  <a:pt x="503669" y="572553"/>
                  <a:pt x="566058" y="478972"/>
                </a:cubicBezTo>
                <a:cubicBezTo>
                  <a:pt x="576944" y="482600"/>
                  <a:pt x="591547" y="480897"/>
                  <a:pt x="598715" y="489857"/>
                </a:cubicBezTo>
                <a:cubicBezTo>
                  <a:pt x="608061" y="501540"/>
                  <a:pt x="604347" y="519392"/>
                  <a:pt x="609600" y="533400"/>
                </a:cubicBezTo>
                <a:cubicBezTo>
                  <a:pt x="615298" y="548594"/>
                  <a:pt x="626240" y="561548"/>
                  <a:pt x="631372" y="576943"/>
                </a:cubicBezTo>
                <a:cubicBezTo>
                  <a:pt x="665135" y="678231"/>
                  <a:pt x="621225" y="653389"/>
                  <a:pt x="685800" y="674915"/>
                </a:cubicBezTo>
                <a:cubicBezTo>
                  <a:pt x="765720" y="648275"/>
                  <a:pt x="734887" y="636915"/>
                  <a:pt x="783772" y="685800"/>
                </a:cubicBezTo>
                <a:cubicBezTo>
                  <a:pt x="787401" y="700314"/>
                  <a:pt x="789405" y="715335"/>
                  <a:pt x="794658" y="729343"/>
                </a:cubicBezTo>
                <a:cubicBezTo>
                  <a:pt x="800356" y="744537"/>
                  <a:pt x="810037" y="757971"/>
                  <a:pt x="816429" y="772886"/>
                </a:cubicBezTo>
                <a:cubicBezTo>
                  <a:pt x="820949" y="783433"/>
                  <a:pt x="823686" y="794657"/>
                  <a:pt x="827315" y="805543"/>
                </a:cubicBezTo>
                <a:cubicBezTo>
                  <a:pt x="841829" y="794657"/>
                  <a:pt x="856094" y="783431"/>
                  <a:pt x="870858" y="772886"/>
                </a:cubicBezTo>
                <a:cubicBezTo>
                  <a:pt x="881504" y="765282"/>
                  <a:pt x="890686" y="748549"/>
                  <a:pt x="903515" y="751115"/>
                </a:cubicBezTo>
                <a:cubicBezTo>
                  <a:pt x="916344" y="753681"/>
                  <a:pt x="919021" y="772287"/>
                  <a:pt x="925286" y="783772"/>
                </a:cubicBezTo>
                <a:cubicBezTo>
                  <a:pt x="940827" y="812264"/>
                  <a:pt x="958566" y="840068"/>
                  <a:pt x="968829" y="870857"/>
                </a:cubicBezTo>
                <a:cubicBezTo>
                  <a:pt x="972458" y="881743"/>
                  <a:pt x="973350" y="893967"/>
                  <a:pt x="979715" y="903515"/>
                </a:cubicBezTo>
                <a:cubicBezTo>
                  <a:pt x="988254" y="916324"/>
                  <a:pt x="1001486" y="925286"/>
                  <a:pt x="1012372" y="936172"/>
                </a:cubicBezTo>
                <a:cubicBezTo>
                  <a:pt x="1019629" y="950686"/>
                  <a:pt x="1027751" y="964800"/>
                  <a:pt x="1034143" y="979715"/>
                </a:cubicBezTo>
                <a:cubicBezTo>
                  <a:pt x="1038663" y="990262"/>
                  <a:pt x="1034375" y="1008111"/>
                  <a:pt x="1045029" y="1012372"/>
                </a:cubicBezTo>
                <a:cubicBezTo>
                  <a:pt x="1058920" y="1017928"/>
                  <a:pt x="1074058" y="1005115"/>
                  <a:pt x="1088572" y="1001486"/>
                </a:cubicBezTo>
                <a:cubicBezTo>
                  <a:pt x="1095829" y="990600"/>
                  <a:pt x="1097260" y="968829"/>
                  <a:pt x="1110343" y="968829"/>
                </a:cubicBezTo>
                <a:cubicBezTo>
                  <a:pt x="1123426" y="968829"/>
                  <a:pt x="1123739" y="991435"/>
                  <a:pt x="1132115" y="1001486"/>
                </a:cubicBezTo>
                <a:cubicBezTo>
                  <a:pt x="1201956" y="1085294"/>
                  <a:pt x="1132494" y="985726"/>
                  <a:pt x="1186543" y="1066800"/>
                </a:cubicBezTo>
                <a:cubicBezTo>
                  <a:pt x="1201057" y="1063172"/>
                  <a:pt x="1217096" y="1063338"/>
                  <a:pt x="1230086" y="1055915"/>
                </a:cubicBezTo>
                <a:cubicBezTo>
                  <a:pt x="1290170" y="1021581"/>
                  <a:pt x="1233743" y="1013590"/>
                  <a:pt x="1295400" y="1034143"/>
                </a:cubicBezTo>
                <a:lnTo>
                  <a:pt x="1360715" y="1099457"/>
                </a:lnTo>
                <a:cubicBezTo>
                  <a:pt x="1371601" y="1110343"/>
                  <a:pt x="1384833" y="1119306"/>
                  <a:pt x="1393372" y="1132115"/>
                </a:cubicBezTo>
                <a:lnTo>
                  <a:pt x="1415143" y="1164772"/>
                </a:lnTo>
                <a:cubicBezTo>
                  <a:pt x="1423092" y="1159473"/>
                  <a:pt x="1465433" y="1127107"/>
                  <a:pt x="1480458" y="1132115"/>
                </a:cubicBezTo>
                <a:cubicBezTo>
                  <a:pt x="1495063" y="1136983"/>
                  <a:pt x="1501288" y="1154917"/>
                  <a:pt x="1513115" y="1164772"/>
                </a:cubicBezTo>
                <a:cubicBezTo>
                  <a:pt x="1523166" y="1173147"/>
                  <a:pt x="1534886" y="1179286"/>
                  <a:pt x="1545772" y="1186543"/>
                </a:cubicBezTo>
                <a:cubicBezTo>
                  <a:pt x="1553464" y="1198081"/>
                  <a:pt x="1573803" y="1233216"/>
                  <a:pt x="1589315" y="1240972"/>
                </a:cubicBezTo>
                <a:cubicBezTo>
                  <a:pt x="1602697" y="1247663"/>
                  <a:pt x="1618344" y="1248229"/>
                  <a:pt x="1632858" y="1251857"/>
                </a:cubicBezTo>
                <a:cubicBezTo>
                  <a:pt x="1647372" y="1262743"/>
                  <a:pt x="1663571" y="1271686"/>
                  <a:pt x="1676400" y="1284515"/>
                </a:cubicBezTo>
                <a:cubicBezTo>
                  <a:pt x="1685651" y="1293766"/>
                  <a:pt x="1688921" y="1307921"/>
                  <a:pt x="1698172" y="1317172"/>
                </a:cubicBezTo>
                <a:cubicBezTo>
                  <a:pt x="1711001" y="1330001"/>
                  <a:pt x="1727201" y="1338943"/>
                  <a:pt x="1741715" y="1349829"/>
                </a:cubicBezTo>
                <a:cubicBezTo>
                  <a:pt x="1799771" y="1436914"/>
                  <a:pt x="1723572" y="1331686"/>
                  <a:pt x="1796143" y="1404257"/>
                </a:cubicBezTo>
                <a:cubicBezTo>
                  <a:pt x="1868714" y="1476828"/>
                  <a:pt x="1763488" y="1400631"/>
                  <a:pt x="1850572" y="1458686"/>
                </a:cubicBezTo>
                <a:cubicBezTo>
                  <a:pt x="1861458" y="1455057"/>
                  <a:pt x="1871754" y="1447800"/>
                  <a:pt x="1883229" y="1447800"/>
                </a:cubicBezTo>
                <a:cubicBezTo>
                  <a:pt x="1919691" y="1447800"/>
                  <a:pt x="1944039" y="1457935"/>
                  <a:pt x="1970315" y="1480457"/>
                </a:cubicBezTo>
                <a:cubicBezTo>
                  <a:pt x="1985900" y="1493815"/>
                  <a:pt x="1993945" y="1519021"/>
                  <a:pt x="2013858" y="1524000"/>
                </a:cubicBezTo>
                <a:cubicBezTo>
                  <a:pt x="2094134" y="1544070"/>
                  <a:pt x="2021250" y="1522503"/>
                  <a:pt x="2100943" y="1556657"/>
                </a:cubicBezTo>
                <a:cubicBezTo>
                  <a:pt x="2127046" y="1567844"/>
                  <a:pt x="2149519" y="1570536"/>
                  <a:pt x="2177143" y="1578429"/>
                </a:cubicBezTo>
                <a:cubicBezTo>
                  <a:pt x="2188176" y="1581581"/>
                  <a:pt x="2198914" y="1585686"/>
                  <a:pt x="2209800" y="1589315"/>
                </a:cubicBezTo>
                <a:cubicBezTo>
                  <a:pt x="2217057" y="1596572"/>
                  <a:pt x="2222392" y="1606496"/>
                  <a:pt x="2231572" y="1611086"/>
                </a:cubicBezTo>
                <a:cubicBezTo>
                  <a:pt x="2252098" y="1621349"/>
                  <a:pt x="2296886" y="1632857"/>
                  <a:pt x="2296886" y="1632857"/>
                </a:cubicBezTo>
                <a:cubicBezTo>
                  <a:pt x="2307772" y="1640114"/>
                  <a:pt x="2318184" y="1648138"/>
                  <a:pt x="2329543" y="1654629"/>
                </a:cubicBezTo>
                <a:cubicBezTo>
                  <a:pt x="2343632" y="1662680"/>
                  <a:pt x="2360277" y="1666437"/>
                  <a:pt x="2373086" y="1676400"/>
                </a:cubicBezTo>
                <a:cubicBezTo>
                  <a:pt x="2393339" y="1692152"/>
                  <a:pt x="2409372" y="1712686"/>
                  <a:pt x="2427515" y="1730829"/>
                </a:cubicBezTo>
                <a:cubicBezTo>
                  <a:pt x="2436766" y="1740080"/>
                  <a:pt x="2439235" y="1755111"/>
                  <a:pt x="2449286" y="1763486"/>
                </a:cubicBezTo>
                <a:cubicBezTo>
                  <a:pt x="2461752" y="1773875"/>
                  <a:pt x="2478315" y="1778000"/>
                  <a:pt x="2492829" y="1785257"/>
                </a:cubicBezTo>
                <a:cubicBezTo>
                  <a:pt x="2514600" y="1778000"/>
                  <a:pt x="2538682" y="1775649"/>
                  <a:pt x="2558143" y="1763486"/>
                </a:cubicBezTo>
                <a:cubicBezTo>
                  <a:pt x="2569237" y="1756552"/>
                  <a:pt x="2571742" y="1741045"/>
                  <a:pt x="2579915" y="1730829"/>
                </a:cubicBezTo>
                <a:cubicBezTo>
                  <a:pt x="2586326" y="1722815"/>
                  <a:pt x="2594429" y="1716314"/>
                  <a:pt x="2601686" y="1709057"/>
                </a:cubicBezTo>
                <a:cubicBezTo>
                  <a:pt x="2665142" y="1724921"/>
                  <a:pt x="2634650" y="1709364"/>
                  <a:pt x="2688772" y="1763486"/>
                </a:cubicBezTo>
                <a:lnTo>
                  <a:pt x="2688772" y="1763486"/>
                </a:lnTo>
                <a:cubicBezTo>
                  <a:pt x="2699658" y="1767115"/>
                  <a:pt x="2711166" y="1769240"/>
                  <a:pt x="2721429" y="1774372"/>
                </a:cubicBezTo>
                <a:cubicBezTo>
                  <a:pt x="2733131" y="1780223"/>
                  <a:pt x="2742131" y="1790830"/>
                  <a:pt x="2754086" y="1796143"/>
                </a:cubicBezTo>
                <a:cubicBezTo>
                  <a:pt x="2822842" y="1826702"/>
                  <a:pt x="2819400" y="1839656"/>
                  <a:pt x="2819400" y="1807029"/>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6" name="Straight Arrow Connector 25"/>
          <p:cNvCxnSpPr/>
          <p:nvPr/>
        </p:nvCxnSpPr>
        <p:spPr>
          <a:xfrm flipH="1">
            <a:off x="4354549" y="5059045"/>
            <a:ext cx="906236" cy="27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24072" y="4787365"/>
            <a:ext cx="1668208" cy="300082"/>
          </a:xfrm>
          <a:prstGeom prst="rect">
            <a:avLst/>
          </a:prstGeom>
          <a:noFill/>
        </p:spPr>
        <p:txBody>
          <a:bodyPr wrap="square" rtlCol="0">
            <a:spAutoFit/>
          </a:bodyPr>
          <a:lstStyle/>
          <a:p>
            <a:r>
              <a:rPr lang="zh-CN" altLang="en-US" sz="1350" dirty="0" smtClean="0"/>
              <a:t>另外一</a:t>
            </a:r>
            <a:r>
              <a:rPr lang="zh-CN" altLang="en-US" sz="1350" smtClean="0"/>
              <a:t>个推荐系统</a:t>
            </a:r>
            <a:endParaRPr lang="en-US" sz="1350" dirty="0"/>
          </a:p>
        </p:txBody>
      </p:sp>
    </p:spTree>
    <p:extLst>
      <p:ext uri="{BB962C8B-B14F-4D97-AF65-F5344CB8AC3E}">
        <p14:creationId xmlns:p14="http://schemas.microsoft.com/office/powerpoint/2010/main" val="2060974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评价指标</a:t>
            </a:r>
            <a:endParaRPr lang="en-US" dirty="0"/>
          </a:p>
        </p:txBody>
      </p:sp>
      <p:sp>
        <p:nvSpPr>
          <p:cNvPr id="3" name="Content Placeholder 2"/>
          <p:cNvSpPr>
            <a:spLocks noGrp="1"/>
          </p:cNvSpPr>
          <p:nvPr>
            <p:ph idx="1"/>
          </p:nvPr>
        </p:nvSpPr>
        <p:spPr>
          <a:xfrm>
            <a:off x="668604" y="1356471"/>
            <a:ext cx="8151868" cy="3263504"/>
          </a:xfrm>
        </p:spPr>
        <p:txBody>
          <a:bodyPr>
            <a:normAutofit/>
          </a:bodyPr>
          <a:lstStyle/>
          <a:p>
            <a:r>
              <a:rPr lang="zh-CN" altLang="en-US" dirty="0" smtClean="0"/>
              <a:t>对于某个给定的准确率，召回率越高越好；对于某个给定的召回率，准确率越高越好。</a:t>
            </a:r>
            <a:endParaRPr lang="en-US" dirty="0" smtClean="0"/>
          </a:p>
          <a:p>
            <a:r>
              <a:rPr lang="en-US" dirty="0" smtClean="0"/>
              <a:t>One metric: </a:t>
            </a:r>
            <a:r>
              <a:rPr lang="zh-CN" altLang="en-US" dirty="0" smtClean="0"/>
              <a:t>曲线下的最大面积</a:t>
            </a:r>
            <a:r>
              <a:rPr lang="en-US" dirty="0" smtClean="0"/>
              <a:t>(AUC)</a:t>
            </a:r>
          </a:p>
          <a:p>
            <a:r>
              <a:rPr lang="en-US" dirty="0" smtClean="0"/>
              <a:t>Another: </a:t>
            </a:r>
            <a:r>
              <a:rPr lang="zh-CN" altLang="en-US" dirty="0" smtClean="0"/>
              <a:t>设定希望的召回率，最大化准确率</a:t>
            </a:r>
            <a:endParaRPr lang="en-US" dirty="0"/>
          </a:p>
        </p:txBody>
      </p:sp>
      <p:cxnSp>
        <p:nvCxnSpPr>
          <p:cNvPr id="6" name="Straight Arrow Connector 5"/>
          <p:cNvCxnSpPr/>
          <p:nvPr/>
        </p:nvCxnSpPr>
        <p:spPr>
          <a:xfrm flipV="1">
            <a:off x="1835696" y="6244359"/>
            <a:ext cx="2914650" cy="816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835696" y="4293096"/>
            <a:ext cx="0" cy="1975757"/>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39894" y="6303518"/>
            <a:ext cx="734786" cy="369332"/>
          </a:xfrm>
          <a:prstGeom prst="rect">
            <a:avLst/>
          </a:prstGeom>
          <a:noFill/>
          <a:ln w="28575">
            <a:noFill/>
          </a:ln>
        </p:spPr>
        <p:txBody>
          <a:bodyPr wrap="square" rtlCol="0">
            <a:spAutoFit/>
          </a:bodyPr>
          <a:lstStyle/>
          <a:p>
            <a:r>
              <a:rPr lang="en-US" dirty="0">
                <a:solidFill>
                  <a:srgbClr val="C00000"/>
                </a:solidFill>
              </a:rPr>
              <a:t>Recall</a:t>
            </a:r>
            <a:endParaRPr lang="en-US" sz="1350" dirty="0">
              <a:solidFill>
                <a:srgbClr val="C00000"/>
              </a:solidFill>
            </a:endParaRPr>
          </a:p>
        </p:txBody>
      </p:sp>
      <p:sp>
        <p:nvSpPr>
          <p:cNvPr id="11" name="TextBox 10"/>
          <p:cNvSpPr txBox="1"/>
          <p:nvPr/>
        </p:nvSpPr>
        <p:spPr>
          <a:xfrm rot="16200000">
            <a:off x="978445" y="5096308"/>
            <a:ext cx="1061357" cy="369332"/>
          </a:xfrm>
          <a:prstGeom prst="rect">
            <a:avLst/>
          </a:prstGeom>
          <a:noFill/>
        </p:spPr>
        <p:txBody>
          <a:bodyPr wrap="square" rtlCol="0">
            <a:spAutoFit/>
          </a:bodyPr>
          <a:lstStyle/>
          <a:p>
            <a:r>
              <a:rPr lang="en-US" dirty="0">
                <a:solidFill>
                  <a:schemeClr val="accent6"/>
                </a:solidFill>
              </a:rPr>
              <a:t>Precision</a:t>
            </a:r>
            <a:endParaRPr lang="en-US" sz="1350" dirty="0">
              <a:solidFill>
                <a:schemeClr val="accent6"/>
              </a:solidFill>
            </a:endParaRPr>
          </a:p>
        </p:txBody>
      </p:sp>
      <p:cxnSp>
        <p:nvCxnSpPr>
          <p:cNvPr id="13" name="Straight Connector 12"/>
          <p:cNvCxnSpPr/>
          <p:nvPr/>
        </p:nvCxnSpPr>
        <p:spPr>
          <a:xfrm flipV="1">
            <a:off x="1835696" y="4570681"/>
            <a:ext cx="2375807" cy="816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11502" y="4570682"/>
            <a:ext cx="0" cy="167367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09123" y="4473296"/>
            <a:ext cx="173125" cy="300082"/>
          </a:xfrm>
          <a:prstGeom prst="rect">
            <a:avLst/>
          </a:prstGeom>
          <a:noFill/>
        </p:spPr>
        <p:txBody>
          <a:bodyPr wrap="square" rtlCol="0">
            <a:spAutoFit/>
          </a:bodyPr>
          <a:lstStyle/>
          <a:p>
            <a:r>
              <a:rPr lang="en-US" sz="1350">
                <a:solidFill>
                  <a:schemeClr val="accent1"/>
                </a:solidFill>
              </a:rPr>
              <a:t>1</a:t>
            </a:r>
          </a:p>
        </p:txBody>
      </p:sp>
      <p:sp>
        <p:nvSpPr>
          <p:cNvPr id="17" name="TextBox 16"/>
          <p:cNvSpPr txBox="1"/>
          <p:nvPr/>
        </p:nvSpPr>
        <p:spPr>
          <a:xfrm>
            <a:off x="4124940" y="6253187"/>
            <a:ext cx="173125" cy="300082"/>
          </a:xfrm>
          <a:prstGeom prst="rect">
            <a:avLst/>
          </a:prstGeom>
          <a:noFill/>
        </p:spPr>
        <p:txBody>
          <a:bodyPr wrap="square" rtlCol="0">
            <a:spAutoFit/>
          </a:bodyPr>
          <a:lstStyle/>
          <a:p>
            <a:r>
              <a:rPr lang="en-US" sz="1350">
                <a:solidFill>
                  <a:schemeClr val="accent1"/>
                </a:solidFill>
              </a:rPr>
              <a:t>1</a:t>
            </a:r>
          </a:p>
        </p:txBody>
      </p:sp>
      <p:sp>
        <p:nvSpPr>
          <p:cNvPr id="25" name="Freeform 24"/>
          <p:cNvSpPr/>
          <p:nvPr/>
        </p:nvSpPr>
        <p:spPr>
          <a:xfrm>
            <a:off x="1868352" y="4758460"/>
            <a:ext cx="2114571" cy="1369576"/>
          </a:xfrm>
          <a:custGeom>
            <a:avLst/>
            <a:gdLst>
              <a:gd name="connsiteX0" fmla="*/ 0 w 2819428"/>
              <a:gd name="connsiteY0" fmla="*/ 413657 h 1826101"/>
              <a:gd name="connsiteX1" fmla="*/ 43543 w 2819428"/>
              <a:gd name="connsiteY1" fmla="*/ 359229 h 1826101"/>
              <a:gd name="connsiteX2" fmla="*/ 65315 w 2819428"/>
              <a:gd name="connsiteY2" fmla="*/ 315686 h 1826101"/>
              <a:gd name="connsiteX3" fmla="*/ 97972 w 2819428"/>
              <a:gd name="connsiteY3" fmla="*/ 293915 h 1826101"/>
              <a:gd name="connsiteX4" fmla="*/ 185058 w 2819428"/>
              <a:gd name="connsiteY4" fmla="*/ 174172 h 1826101"/>
              <a:gd name="connsiteX5" fmla="*/ 283029 w 2819428"/>
              <a:gd name="connsiteY5" fmla="*/ 87086 h 1826101"/>
              <a:gd name="connsiteX6" fmla="*/ 348343 w 2819428"/>
              <a:gd name="connsiteY6" fmla="*/ 0 h 1826101"/>
              <a:gd name="connsiteX7" fmla="*/ 370115 w 2819428"/>
              <a:gd name="connsiteY7" fmla="*/ 21772 h 1826101"/>
              <a:gd name="connsiteX8" fmla="*/ 391886 w 2819428"/>
              <a:gd name="connsiteY8" fmla="*/ 163286 h 1826101"/>
              <a:gd name="connsiteX9" fmla="*/ 402772 w 2819428"/>
              <a:gd name="connsiteY9" fmla="*/ 195943 h 1826101"/>
              <a:gd name="connsiteX10" fmla="*/ 435429 w 2819428"/>
              <a:gd name="connsiteY10" fmla="*/ 381000 h 1826101"/>
              <a:gd name="connsiteX11" fmla="*/ 457200 w 2819428"/>
              <a:gd name="connsiteY11" fmla="*/ 478972 h 1826101"/>
              <a:gd name="connsiteX12" fmla="*/ 500743 w 2819428"/>
              <a:gd name="connsiteY12" fmla="*/ 522515 h 1826101"/>
              <a:gd name="connsiteX13" fmla="*/ 511629 w 2819428"/>
              <a:gd name="connsiteY13" fmla="*/ 576943 h 1826101"/>
              <a:gd name="connsiteX14" fmla="*/ 533400 w 2819428"/>
              <a:gd name="connsiteY14" fmla="*/ 544286 h 1826101"/>
              <a:gd name="connsiteX15" fmla="*/ 566058 w 2819428"/>
              <a:gd name="connsiteY15" fmla="*/ 478972 h 1826101"/>
              <a:gd name="connsiteX16" fmla="*/ 598715 w 2819428"/>
              <a:gd name="connsiteY16" fmla="*/ 489857 h 1826101"/>
              <a:gd name="connsiteX17" fmla="*/ 609600 w 2819428"/>
              <a:gd name="connsiteY17" fmla="*/ 533400 h 1826101"/>
              <a:gd name="connsiteX18" fmla="*/ 631372 w 2819428"/>
              <a:gd name="connsiteY18" fmla="*/ 576943 h 1826101"/>
              <a:gd name="connsiteX19" fmla="*/ 685800 w 2819428"/>
              <a:gd name="connsiteY19" fmla="*/ 674915 h 1826101"/>
              <a:gd name="connsiteX20" fmla="*/ 783772 w 2819428"/>
              <a:gd name="connsiteY20" fmla="*/ 685800 h 1826101"/>
              <a:gd name="connsiteX21" fmla="*/ 794658 w 2819428"/>
              <a:gd name="connsiteY21" fmla="*/ 729343 h 1826101"/>
              <a:gd name="connsiteX22" fmla="*/ 816429 w 2819428"/>
              <a:gd name="connsiteY22" fmla="*/ 772886 h 1826101"/>
              <a:gd name="connsiteX23" fmla="*/ 827315 w 2819428"/>
              <a:gd name="connsiteY23" fmla="*/ 805543 h 1826101"/>
              <a:gd name="connsiteX24" fmla="*/ 870858 w 2819428"/>
              <a:gd name="connsiteY24" fmla="*/ 772886 h 1826101"/>
              <a:gd name="connsiteX25" fmla="*/ 903515 w 2819428"/>
              <a:gd name="connsiteY25" fmla="*/ 751115 h 1826101"/>
              <a:gd name="connsiteX26" fmla="*/ 925286 w 2819428"/>
              <a:gd name="connsiteY26" fmla="*/ 783772 h 1826101"/>
              <a:gd name="connsiteX27" fmla="*/ 968829 w 2819428"/>
              <a:gd name="connsiteY27" fmla="*/ 870857 h 1826101"/>
              <a:gd name="connsiteX28" fmla="*/ 979715 w 2819428"/>
              <a:gd name="connsiteY28" fmla="*/ 903515 h 1826101"/>
              <a:gd name="connsiteX29" fmla="*/ 1012372 w 2819428"/>
              <a:gd name="connsiteY29" fmla="*/ 936172 h 1826101"/>
              <a:gd name="connsiteX30" fmla="*/ 1034143 w 2819428"/>
              <a:gd name="connsiteY30" fmla="*/ 979715 h 1826101"/>
              <a:gd name="connsiteX31" fmla="*/ 1045029 w 2819428"/>
              <a:gd name="connsiteY31" fmla="*/ 1012372 h 1826101"/>
              <a:gd name="connsiteX32" fmla="*/ 1088572 w 2819428"/>
              <a:gd name="connsiteY32" fmla="*/ 1001486 h 1826101"/>
              <a:gd name="connsiteX33" fmla="*/ 1110343 w 2819428"/>
              <a:gd name="connsiteY33" fmla="*/ 968829 h 1826101"/>
              <a:gd name="connsiteX34" fmla="*/ 1132115 w 2819428"/>
              <a:gd name="connsiteY34" fmla="*/ 1001486 h 1826101"/>
              <a:gd name="connsiteX35" fmla="*/ 1186543 w 2819428"/>
              <a:gd name="connsiteY35" fmla="*/ 1066800 h 1826101"/>
              <a:gd name="connsiteX36" fmla="*/ 1230086 w 2819428"/>
              <a:gd name="connsiteY36" fmla="*/ 1055915 h 1826101"/>
              <a:gd name="connsiteX37" fmla="*/ 1295400 w 2819428"/>
              <a:gd name="connsiteY37" fmla="*/ 1034143 h 1826101"/>
              <a:gd name="connsiteX38" fmla="*/ 1360715 w 2819428"/>
              <a:gd name="connsiteY38" fmla="*/ 1099457 h 1826101"/>
              <a:gd name="connsiteX39" fmla="*/ 1393372 w 2819428"/>
              <a:gd name="connsiteY39" fmla="*/ 1132115 h 1826101"/>
              <a:gd name="connsiteX40" fmla="*/ 1415143 w 2819428"/>
              <a:gd name="connsiteY40" fmla="*/ 1164772 h 1826101"/>
              <a:gd name="connsiteX41" fmla="*/ 1480458 w 2819428"/>
              <a:gd name="connsiteY41" fmla="*/ 1132115 h 1826101"/>
              <a:gd name="connsiteX42" fmla="*/ 1513115 w 2819428"/>
              <a:gd name="connsiteY42" fmla="*/ 1164772 h 1826101"/>
              <a:gd name="connsiteX43" fmla="*/ 1545772 w 2819428"/>
              <a:gd name="connsiteY43" fmla="*/ 1186543 h 1826101"/>
              <a:gd name="connsiteX44" fmla="*/ 1589315 w 2819428"/>
              <a:gd name="connsiteY44" fmla="*/ 1240972 h 1826101"/>
              <a:gd name="connsiteX45" fmla="*/ 1632858 w 2819428"/>
              <a:gd name="connsiteY45" fmla="*/ 1251857 h 1826101"/>
              <a:gd name="connsiteX46" fmla="*/ 1676400 w 2819428"/>
              <a:gd name="connsiteY46" fmla="*/ 1284515 h 1826101"/>
              <a:gd name="connsiteX47" fmla="*/ 1698172 w 2819428"/>
              <a:gd name="connsiteY47" fmla="*/ 1317172 h 1826101"/>
              <a:gd name="connsiteX48" fmla="*/ 1741715 w 2819428"/>
              <a:gd name="connsiteY48" fmla="*/ 1349829 h 1826101"/>
              <a:gd name="connsiteX49" fmla="*/ 1796143 w 2819428"/>
              <a:gd name="connsiteY49" fmla="*/ 1404257 h 1826101"/>
              <a:gd name="connsiteX50" fmla="*/ 1850572 w 2819428"/>
              <a:gd name="connsiteY50" fmla="*/ 1458686 h 1826101"/>
              <a:gd name="connsiteX51" fmla="*/ 1883229 w 2819428"/>
              <a:gd name="connsiteY51" fmla="*/ 1447800 h 1826101"/>
              <a:gd name="connsiteX52" fmla="*/ 1970315 w 2819428"/>
              <a:gd name="connsiteY52" fmla="*/ 1480457 h 1826101"/>
              <a:gd name="connsiteX53" fmla="*/ 2013858 w 2819428"/>
              <a:gd name="connsiteY53" fmla="*/ 1524000 h 1826101"/>
              <a:gd name="connsiteX54" fmla="*/ 2100943 w 2819428"/>
              <a:gd name="connsiteY54" fmla="*/ 1556657 h 1826101"/>
              <a:gd name="connsiteX55" fmla="*/ 2177143 w 2819428"/>
              <a:gd name="connsiteY55" fmla="*/ 1578429 h 1826101"/>
              <a:gd name="connsiteX56" fmla="*/ 2209800 w 2819428"/>
              <a:gd name="connsiteY56" fmla="*/ 1589315 h 1826101"/>
              <a:gd name="connsiteX57" fmla="*/ 2231572 w 2819428"/>
              <a:gd name="connsiteY57" fmla="*/ 1611086 h 1826101"/>
              <a:gd name="connsiteX58" fmla="*/ 2296886 w 2819428"/>
              <a:gd name="connsiteY58" fmla="*/ 1632857 h 1826101"/>
              <a:gd name="connsiteX59" fmla="*/ 2329543 w 2819428"/>
              <a:gd name="connsiteY59" fmla="*/ 1654629 h 1826101"/>
              <a:gd name="connsiteX60" fmla="*/ 2373086 w 2819428"/>
              <a:gd name="connsiteY60" fmla="*/ 1676400 h 1826101"/>
              <a:gd name="connsiteX61" fmla="*/ 2427515 w 2819428"/>
              <a:gd name="connsiteY61" fmla="*/ 1730829 h 1826101"/>
              <a:gd name="connsiteX62" fmla="*/ 2449286 w 2819428"/>
              <a:gd name="connsiteY62" fmla="*/ 1763486 h 1826101"/>
              <a:gd name="connsiteX63" fmla="*/ 2492829 w 2819428"/>
              <a:gd name="connsiteY63" fmla="*/ 1785257 h 1826101"/>
              <a:gd name="connsiteX64" fmla="*/ 2558143 w 2819428"/>
              <a:gd name="connsiteY64" fmla="*/ 1763486 h 1826101"/>
              <a:gd name="connsiteX65" fmla="*/ 2579915 w 2819428"/>
              <a:gd name="connsiteY65" fmla="*/ 1730829 h 1826101"/>
              <a:gd name="connsiteX66" fmla="*/ 2601686 w 2819428"/>
              <a:gd name="connsiteY66" fmla="*/ 1709057 h 1826101"/>
              <a:gd name="connsiteX67" fmla="*/ 2688772 w 2819428"/>
              <a:gd name="connsiteY67" fmla="*/ 1763486 h 1826101"/>
              <a:gd name="connsiteX68" fmla="*/ 2688772 w 2819428"/>
              <a:gd name="connsiteY68" fmla="*/ 1763486 h 1826101"/>
              <a:gd name="connsiteX69" fmla="*/ 2721429 w 2819428"/>
              <a:gd name="connsiteY69" fmla="*/ 1774372 h 1826101"/>
              <a:gd name="connsiteX70" fmla="*/ 2754086 w 2819428"/>
              <a:gd name="connsiteY70" fmla="*/ 1796143 h 1826101"/>
              <a:gd name="connsiteX71" fmla="*/ 2819400 w 2819428"/>
              <a:gd name="connsiteY71" fmla="*/ 1807029 h 182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819428" h="1826101">
                <a:moveTo>
                  <a:pt x="0" y="413657"/>
                </a:moveTo>
                <a:cubicBezTo>
                  <a:pt x="14514" y="395514"/>
                  <a:pt x="30655" y="378561"/>
                  <a:pt x="43543" y="359229"/>
                </a:cubicBezTo>
                <a:cubicBezTo>
                  <a:pt x="52545" y="345727"/>
                  <a:pt x="54926" y="328152"/>
                  <a:pt x="65315" y="315686"/>
                </a:cubicBezTo>
                <a:cubicBezTo>
                  <a:pt x="73691" y="305636"/>
                  <a:pt x="87086" y="301172"/>
                  <a:pt x="97972" y="293915"/>
                </a:cubicBezTo>
                <a:cubicBezTo>
                  <a:pt x="127001" y="254001"/>
                  <a:pt x="143993" y="201549"/>
                  <a:pt x="185058" y="174172"/>
                </a:cubicBezTo>
                <a:cubicBezTo>
                  <a:pt x="231451" y="143242"/>
                  <a:pt x="236427" y="143009"/>
                  <a:pt x="283029" y="87086"/>
                </a:cubicBezTo>
                <a:cubicBezTo>
                  <a:pt x="406135" y="-60641"/>
                  <a:pt x="279096" y="69250"/>
                  <a:pt x="348343" y="0"/>
                </a:cubicBezTo>
                <a:cubicBezTo>
                  <a:pt x="355600" y="7257"/>
                  <a:pt x="366072" y="12338"/>
                  <a:pt x="370115" y="21772"/>
                </a:cubicBezTo>
                <a:cubicBezTo>
                  <a:pt x="379319" y="43248"/>
                  <a:pt x="390434" y="155302"/>
                  <a:pt x="391886" y="163286"/>
                </a:cubicBezTo>
                <a:cubicBezTo>
                  <a:pt x="393939" y="174575"/>
                  <a:pt x="399989" y="184811"/>
                  <a:pt x="402772" y="195943"/>
                </a:cubicBezTo>
                <a:cubicBezTo>
                  <a:pt x="412545" y="235032"/>
                  <a:pt x="433928" y="371992"/>
                  <a:pt x="435429" y="381000"/>
                </a:cubicBezTo>
                <a:cubicBezTo>
                  <a:pt x="436247" y="385910"/>
                  <a:pt x="445550" y="462662"/>
                  <a:pt x="457200" y="478972"/>
                </a:cubicBezTo>
                <a:cubicBezTo>
                  <a:pt x="469131" y="495675"/>
                  <a:pt x="500743" y="522515"/>
                  <a:pt x="500743" y="522515"/>
                </a:cubicBezTo>
                <a:cubicBezTo>
                  <a:pt x="504372" y="540658"/>
                  <a:pt x="496234" y="566680"/>
                  <a:pt x="511629" y="576943"/>
                </a:cubicBezTo>
                <a:cubicBezTo>
                  <a:pt x="522515" y="584200"/>
                  <a:pt x="527549" y="555988"/>
                  <a:pt x="533400" y="544286"/>
                </a:cubicBezTo>
                <a:cubicBezTo>
                  <a:pt x="578465" y="454157"/>
                  <a:pt x="503669" y="572553"/>
                  <a:pt x="566058" y="478972"/>
                </a:cubicBezTo>
                <a:cubicBezTo>
                  <a:pt x="576944" y="482600"/>
                  <a:pt x="591547" y="480897"/>
                  <a:pt x="598715" y="489857"/>
                </a:cubicBezTo>
                <a:cubicBezTo>
                  <a:pt x="608061" y="501540"/>
                  <a:pt x="604347" y="519392"/>
                  <a:pt x="609600" y="533400"/>
                </a:cubicBezTo>
                <a:cubicBezTo>
                  <a:pt x="615298" y="548594"/>
                  <a:pt x="626240" y="561548"/>
                  <a:pt x="631372" y="576943"/>
                </a:cubicBezTo>
                <a:cubicBezTo>
                  <a:pt x="665135" y="678231"/>
                  <a:pt x="621225" y="653389"/>
                  <a:pt x="685800" y="674915"/>
                </a:cubicBezTo>
                <a:cubicBezTo>
                  <a:pt x="765720" y="648275"/>
                  <a:pt x="734887" y="636915"/>
                  <a:pt x="783772" y="685800"/>
                </a:cubicBezTo>
                <a:cubicBezTo>
                  <a:pt x="787401" y="700314"/>
                  <a:pt x="789405" y="715335"/>
                  <a:pt x="794658" y="729343"/>
                </a:cubicBezTo>
                <a:cubicBezTo>
                  <a:pt x="800356" y="744537"/>
                  <a:pt x="810037" y="757971"/>
                  <a:pt x="816429" y="772886"/>
                </a:cubicBezTo>
                <a:cubicBezTo>
                  <a:pt x="820949" y="783433"/>
                  <a:pt x="823686" y="794657"/>
                  <a:pt x="827315" y="805543"/>
                </a:cubicBezTo>
                <a:cubicBezTo>
                  <a:pt x="841829" y="794657"/>
                  <a:pt x="856094" y="783431"/>
                  <a:pt x="870858" y="772886"/>
                </a:cubicBezTo>
                <a:cubicBezTo>
                  <a:pt x="881504" y="765282"/>
                  <a:pt x="890686" y="748549"/>
                  <a:pt x="903515" y="751115"/>
                </a:cubicBezTo>
                <a:cubicBezTo>
                  <a:pt x="916344" y="753681"/>
                  <a:pt x="919021" y="772287"/>
                  <a:pt x="925286" y="783772"/>
                </a:cubicBezTo>
                <a:cubicBezTo>
                  <a:pt x="940827" y="812264"/>
                  <a:pt x="958566" y="840068"/>
                  <a:pt x="968829" y="870857"/>
                </a:cubicBezTo>
                <a:cubicBezTo>
                  <a:pt x="972458" y="881743"/>
                  <a:pt x="973350" y="893967"/>
                  <a:pt x="979715" y="903515"/>
                </a:cubicBezTo>
                <a:cubicBezTo>
                  <a:pt x="988254" y="916324"/>
                  <a:pt x="1001486" y="925286"/>
                  <a:pt x="1012372" y="936172"/>
                </a:cubicBezTo>
                <a:cubicBezTo>
                  <a:pt x="1019629" y="950686"/>
                  <a:pt x="1027751" y="964800"/>
                  <a:pt x="1034143" y="979715"/>
                </a:cubicBezTo>
                <a:cubicBezTo>
                  <a:pt x="1038663" y="990262"/>
                  <a:pt x="1034375" y="1008111"/>
                  <a:pt x="1045029" y="1012372"/>
                </a:cubicBezTo>
                <a:cubicBezTo>
                  <a:pt x="1058920" y="1017928"/>
                  <a:pt x="1074058" y="1005115"/>
                  <a:pt x="1088572" y="1001486"/>
                </a:cubicBezTo>
                <a:cubicBezTo>
                  <a:pt x="1095829" y="990600"/>
                  <a:pt x="1097260" y="968829"/>
                  <a:pt x="1110343" y="968829"/>
                </a:cubicBezTo>
                <a:cubicBezTo>
                  <a:pt x="1123426" y="968829"/>
                  <a:pt x="1123739" y="991435"/>
                  <a:pt x="1132115" y="1001486"/>
                </a:cubicBezTo>
                <a:cubicBezTo>
                  <a:pt x="1201956" y="1085294"/>
                  <a:pt x="1132494" y="985726"/>
                  <a:pt x="1186543" y="1066800"/>
                </a:cubicBezTo>
                <a:cubicBezTo>
                  <a:pt x="1201057" y="1063172"/>
                  <a:pt x="1217096" y="1063338"/>
                  <a:pt x="1230086" y="1055915"/>
                </a:cubicBezTo>
                <a:cubicBezTo>
                  <a:pt x="1290170" y="1021581"/>
                  <a:pt x="1233743" y="1013590"/>
                  <a:pt x="1295400" y="1034143"/>
                </a:cubicBezTo>
                <a:lnTo>
                  <a:pt x="1360715" y="1099457"/>
                </a:lnTo>
                <a:cubicBezTo>
                  <a:pt x="1371601" y="1110343"/>
                  <a:pt x="1384833" y="1119306"/>
                  <a:pt x="1393372" y="1132115"/>
                </a:cubicBezTo>
                <a:lnTo>
                  <a:pt x="1415143" y="1164772"/>
                </a:lnTo>
                <a:cubicBezTo>
                  <a:pt x="1423092" y="1159473"/>
                  <a:pt x="1465433" y="1127107"/>
                  <a:pt x="1480458" y="1132115"/>
                </a:cubicBezTo>
                <a:cubicBezTo>
                  <a:pt x="1495063" y="1136983"/>
                  <a:pt x="1501288" y="1154917"/>
                  <a:pt x="1513115" y="1164772"/>
                </a:cubicBezTo>
                <a:cubicBezTo>
                  <a:pt x="1523166" y="1173147"/>
                  <a:pt x="1534886" y="1179286"/>
                  <a:pt x="1545772" y="1186543"/>
                </a:cubicBezTo>
                <a:cubicBezTo>
                  <a:pt x="1553464" y="1198081"/>
                  <a:pt x="1573803" y="1233216"/>
                  <a:pt x="1589315" y="1240972"/>
                </a:cubicBezTo>
                <a:cubicBezTo>
                  <a:pt x="1602697" y="1247663"/>
                  <a:pt x="1618344" y="1248229"/>
                  <a:pt x="1632858" y="1251857"/>
                </a:cubicBezTo>
                <a:cubicBezTo>
                  <a:pt x="1647372" y="1262743"/>
                  <a:pt x="1663571" y="1271686"/>
                  <a:pt x="1676400" y="1284515"/>
                </a:cubicBezTo>
                <a:cubicBezTo>
                  <a:pt x="1685651" y="1293766"/>
                  <a:pt x="1688921" y="1307921"/>
                  <a:pt x="1698172" y="1317172"/>
                </a:cubicBezTo>
                <a:cubicBezTo>
                  <a:pt x="1711001" y="1330001"/>
                  <a:pt x="1727201" y="1338943"/>
                  <a:pt x="1741715" y="1349829"/>
                </a:cubicBezTo>
                <a:cubicBezTo>
                  <a:pt x="1799771" y="1436914"/>
                  <a:pt x="1723572" y="1331686"/>
                  <a:pt x="1796143" y="1404257"/>
                </a:cubicBezTo>
                <a:cubicBezTo>
                  <a:pt x="1868714" y="1476828"/>
                  <a:pt x="1763488" y="1400631"/>
                  <a:pt x="1850572" y="1458686"/>
                </a:cubicBezTo>
                <a:cubicBezTo>
                  <a:pt x="1861458" y="1455057"/>
                  <a:pt x="1871754" y="1447800"/>
                  <a:pt x="1883229" y="1447800"/>
                </a:cubicBezTo>
                <a:cubicBezTo>
                  <a:pt x="1919691" y="1447800"/>
                  <a:pt x="1944039" y="1457935"/>
                  <a:pt x="1970315" y="1480457"/>
                </a:cubicBezTo>
                <a:cubicBezTo>
                  <a:pt x="1985900" y="1493815"/>
                  <a:pt x="1993945" y="1519021"/>
                  <a:pt x="2013858" y="1524000"/>
                </a:cubicBezTo>
                <a:cubicBezTo>
                  <a:pt x="2094134" y="1544070"/>
                  <a:pt x="2021250" y="1522503"/>
                  <a:pt x="2100943" y="1556657"/>
                </a:cubicBezTo>
                <a:cubicBezTo>
                  <a:pt x="2127046" y="1567844"/>
                  <a:pt x="2149519" y="1570536"/>
                  <a:pt x="2177143" y="1578429"/>
                </a:cubicBezTo>
                <a:cubicBezTo>
                  <a:pt x="2188176" y="1581581"/>
                  <a:pt x="2198914" y="1585686"/>
                  <a:pt x="2209800" y="1589315"/>
                </a:cubicBezTo>
                <a:cubicBezTo>
                  <a:pt x="2217057" y="1596572"/>
                  <a:pt x="2222392" y="1606496"/>
                  <a:pt x="2231572" y="1611086"/>
                </a:cubicBezTo>
                <a:cubicBezTo>
                  <a:pt x="2252098" y="1621349"/>
                  <a:pt x="2296886" y="1632857"/>
                  <a:pt x="2296886" y="1632857"/>
                </a:cubicBezTo>
                <a:cubicBezTo>
                  <a:pt x="2307772" y="1640114"/>
                  <a:pt x="2318184" y="1648138"/>
                  <a:pt x="2329543" y="1654629"/>
                </a:cubicBezTo>
                <a:cubicBezTo>
                  <a:pt x="2343632" y="1662680"/>
                  <a:pt x="2360277" y="1666437"/>
                  <a:pt x="2373086" y="1676400"/>
                </a:cubicBezTo>
                <a:cubicBezTo>
                  <a:pt x="2393339" y="1692152"/>
                  <a:pt x="2409372" y="1712686"/>
                  <a:pt x="2427515" y="1730829"/>
                </a:cubicBezTo>
                <a:cubicBezTo>
                  <a:pt x="2436766" y="1740080"/>
                  <a:pt x="2439235" y="1755111"/>
                  <a:pt x="2449286" y="1763486"/>
                </a:cubicBezTo>
                <a:cubicBezTo>
                  <a:pt x="2461752" y="1773875"/>
                  <a:pt x="2478315" y="1778000"/>
                  <a:pt x="2492829" y="1785257"/>
                </a:cubicBezTo>
                <a:cubicBezTo>
                  <a:pt x="2514600" y="1778000"/>
                  <a:pt x="2538682" y="1775649"/>
                  <a:pt x="2558143" y="1763486"/>
                </a:cubicBezTo>
                <a:cubicBezTo>
                  <a:pt x="2569237" y="1756552"/>
                  <a:pt x="2571742" y="1741045"/>
                  <a:pt x="2579915" y="1730829"/>
                </a:cubicBezTo>
                <a:cubicBezTo>
                  <a:pt x="2586326" y="1722815"/>
                  <a:pt x="2594429" y="1716314"/>
                  <a:pt x="2601686" y="1709057"/>
                </a:cubicBezTo>
                <a:cubicBezTo>
                  <a:pt x="2665142" y="1724921"/>
                  <a:pt x="2634650" y="1709364"/>
                  <a:pt x="2688772" y="1763486"/>
                </a:cubicBezTo>
                <a:lnTo>
                  <a:pt x="2688772" y="1763486"/>
                </a:lnTo>
                <a:cubicBezTo>
                  <a:pt x="2699658" y="1767115"/>
                  <a:pt x="2711166" y="1769240"/>
                  <a:pt x="2721429" y="1774372"/>
                </a:cubicBezTo>
                <a:cubicBezTo>
                  <a:pt x="2733131" y="1780223"/>
                  <a:pt x="2742131" y="1790830"/>
                  <a:pt x="2754086" y="1796143"/>
                </a:cubicBezTo>
                <a:cubicBezTo>
                  <a:pt x="2822842" y="1826702"/>
                  <a:pt x="2819400" y="1839656"/>
                  <a:pt x="2819400" y="1807029"/>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4"/>
          <p:cNvSpPr/>
          <p:nvPr/>
        </p:nvSpPr>
        <p:spPr>
          <a:xfrm>
            <a:off x="1835695" y="4962567"/>
            <a:ext cx="236765" cy="514350"/>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Freeform 18"/>
          <p:cNvSpPr/>
          <p:nvPr/>
        </p:nvSpPr>
        <p:spPr>
          <a:xfrm>
            <a:off x="1884684" y="5076867"/>
            <a:ext cx="302076" cy="587829"/>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1876510" y="5191167"/>
            <a:ext cx="424550" cy="857250"/>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1974473" y="5305467"/>
            <a:ext cx="440887" cy="912392"/>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Freeform 21"/>
          <p:cNvSpPr/>
          <p:nvPr/>
        </p:nvSpPr>
        <p:spPr>
          <a:xfrm>
            <a:off x="2170416" y="5419767"/>
            <a:ext cx="359244" cy="763904"/>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Freeform 27"/>
          <p:cNvSpPr/>
          <p:nvPr/>
        </p:nvSpPr>
        <p:spPr>
          <a:xfrm>
            <a:off x="2333709" y="5534067"/>
            <a:ext cx="310251" cy="688910"/>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p:cNvSpPr/>
          <p:nvPr/>
        </p:nvSpPr>
        <p:spPr>
          <a:xfrm>
            <a:off x="2513316" y="5648367"/>
            <a:ext cx="244944" cy="582774"/>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Freeform 29"/>
          <p:cNvSpPr/>
          <p:nvPr/>
        </p:nvSpPr>
        <p:spPr>
          <a:xfrm>
            <a:off x="2635795" y="5762667"/>
            <a:ext cx="236765" cy="514350"/>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Freeform 30"/>
          <p:cNvSpPr/>
          <p:nvPr/>
        </p:nvSpPr>
        <p:spPr>
          <a:xfrm>
            <a:off x="2856222" y="5707032"/>
            <a:ext cx="236765" cy="514350"/>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reeform 31"/>
          <p:cNvSpPr/>
          <p:nvPr/>
        </p:nvSpPr>
        <p:spPr>
          <a:xfrm>
            <a:off x="3068502" y="5847883"/>
            <a:ext cx="138785" cy="373499"/>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32"/>
          <p:cNvSpPr/>
          <p:nvPr/>
        </p:nvSpPr>
        <p:spPr>
          <a:xfrm>
            <a:off x="3248109" y="5905542"/>
            <a:ext cx="140423" cy="346982"/>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Freeform 34"/>
          <p:cNvSpPr/>
          <p:nvPr/>
        </p:nvSpPr>
        <p:spPr>
          <a:xfrm>
            <a:off x="3468537" y="6007054"/>
            <a:ext cx="57172" cy="214328"/>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Freeform 35"/>
          <p:cNvSpPr/>
          <p:nvPr/>
        </p:nvSpPr>
        <p:spPr>
          <a:xfrm>
            <a:off x="3637613" y="6054557"/>
            <a:ext cx="35048" cy="163302"/>
          </a:xfrm>
          <a:custGeom>
            <a:avLst/>
            <a:gdLst>
              <a:gd name="connsiteX0" fmla="*/ 315686 w 315686"/>
              <a:gd name="connsiteY0" fmla="*/ 0 h 685800"/>
              <a:gd name="connsiteX1" fmla="*/ 293915 w 315686"/>
              <a:gd name="connsiteY1" fmla="*/ 54428 h 685800"/>
              <a:gd name="connsiteX2" fmla="*/ 272143 w 315686"/>
              <a:gd name="connsiteY2" fmla="*/ 97971 h 685800"/>
              <a:gd name="connsiteX3" fmla="*/ 261257 w 315686"/>
              <a:gd name="connsiteY3" fmla="*/ 130628 h 685800"/>
              <a:gd name="connsiteX4" fmla="*/ 195943 w 315686"/>
              <a:gd name="connsiteY4" fmla="*/ 239486 h 685800"/>
              <a:gd name="connsiteX5" fmla="*/ 163286 w 315686"/>
              <a:gd name="connsiteY5" fmla="*/ 283028 h 685800"/>
              <a:gd name="connsiteX6" fmla="*/ 119743 w 315686"/>
              <a:gd name="connsiteY6" fmla="*/ 413657 h 685800"/>
              <a:gd name="connsiteX7" fmla="*/ 76200 w 315686"/>
              <a:gd name="connsiteY7" fmla="*/ 511628 h 685800"/>
              <a:gd name="connsiteX8" fmla="*/ 65315 w 315686"/>
              <a:gd name="connsiteY8" fmla="*/ 555171 h 685800"/>
              <a:gd name="connsiteX9" fmla="*/ 43543 w 315686"/>
              <a:gd name="connsiteY9" fmla="*/ 576943 h 685800"/>
              <a:gd name="connsiteX10" fmla="*/ 32657 w 315686"/>
              <a:gd name="connsiteY10" fmla="*/ 609600 h 685800"/>
              <a:gd name="connsiteX11" fmla="*/ 0 w 315686"/>
              <a:gd name="connsiteY11" fmla="*/ 685800 h 685800"/>
              <a:gd name="connsiteX12" fmla="*/ 10886 w 315686"/>
              <a:gd name="connsiteY12" fmla="*/ 67491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686" h="685800">
                <a:moveTo>
                  <a:pt x="315686" y="0"/>
                </a:moveTo>
                <a:cubicBezTo>
                  <a:pt x="308429" y="18143"/>
                  <a:pt x="301851" y="36572"/>
                  <a:pt x="293915" y="54428"/>
                </a:cubicBezTo>
                <a:cubicBezTo>
                  <a:pt x="287324" y="69257"/>
                  <a:pt x="278536" y="83056"/>
                  <a:pt x="272143" y="97971"/>
                </a:cubicBezTo>
                <a:cubicBezTo>
                  <a:pt x="267623" y="108518"/>
                  <a:pt x="266697" y="120525"/>
                  <a:pt x="261257" y="130628"/>
                </a:cubicBezTo>
                <a:cubicBezTo>
                  <a:pt x="241195" y="167886"/>
                  <a:pt x="221333" y="205633"/>
                  <a:pt x="195943" y="239486"/>
                </a:cubicBezTo>
                <a:cubicBezTo>
                  <a:pt x="185057" y="254000"/>
                  <a:pt x="172097" y="267168"/>
                  <a:pt x="163286" y="283028"/>
                </a:cubicBezTo>
                <a:cubicBezTo>
                  <a:pt x="141765" y="321766"/>
                  <a:pt x="133282" y="373039"/>
                  <a:pt x="119743" y="413657"/>
                </a:cubicBezTo>
                <a:cubicBezTo>
                  <a:pt x="105841" y="455363"/>
                  <a:pt x="95172" y="473686"/>
                  <a:pt x="76200" y="511628"/>
                </a:cubicBezTo>
                <a:cubicBezTo>
                  <a:pt x="72572" y="526142"/>
                  <a:pt x="72006" y="541789"/>
                  <a:pt x="65315" y="555171"/>
                </a:cubicBezTo>
                <a:cubicBezTo>
                  <a:pt x="60725" y="564351"/>
                  <a:pt x="48824" y="568142"/>
                  <a:pt x="43543" y="576943"/>
                </a:cubicBezTo>
                <a:cubicBezTo>
                  <a:pt x="37639" y="586782"/>
                  <a:pt x="37177" y="599053"/>
                  <a:pt x="32657" y="609600"/>
                </a:cubicBezTo>
                <a:cubicBezTo>
                  <a:pt x="28407" y="619517"/>
                  <a:pt x="0" y="668783"/>
                  <a:pt x="0" y="685800"/>
                </a:cubicBezTo>
                <a:lnTo>
                  <a:pt x="10886" y="674914"/>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028157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1774293"/>
            <a:ext cx="8001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实例</a:t>
            </a:r>
            <a:endParaRPr lang="en-US" sz="3300" dirty="0"/>
          </a:p>
        </p:txBody>
      </p:sp>
    </p:spTree>
    <p:extLst>
      <p:ext uri="{BB962C8B-B14F-4D97-AF65-F5344CB8AC3E}">
        <p14:creationId xmlns:p14="http://schemas.microsoft.com/office/powerpoint/2010/main" val="41062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数据集</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043608" y="1916832"/>
            <a:ext cx="7200800" cy="2818883"/>
          </a:xfrm>
          <a:prstGeom prst="rect">
            <a:avLst/>
          </a:prstGeom>
        </p:spPr>
      </p:pic>
    </p:spTree>
    <p:extLst>
      <p:ext uri="{BB962C8B-B14F-4D97-AF65-F5344CB8AC3E}">
        <p14:creationId xmlns:p14="http://schemas.microsoft.com/office/powerpoint/2010/main" val="670113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en-US" altLang="zh-CN" sz="2400" dirty="0" smtClean="0">
                <a:solidFill>
                  <a:srgbClr val="0070C0"/>
                </a:solidFill>
              </a:rPr>
              <a:t>1.</a:t>
            </a:r>
            <a:r>
              <a:rPr kumimoji="1" lang="zh-CN" altLang="en-US" sz="2400" dirty="0" smtClean="0">
                <a:solidFill>
                  <a:srgbClr val="0070C0"/>
                </a:solidFill>
              </a:rPr>
              <a:t>使用</a:t>
            </a:r>
            <a:r>
              <a:rPr kumimoji="1" lang="en-US" altLang="zh-CN" sz="2400" dirty="0" smtClean="0">
                <a:solidFill>
                  <a:srgbClr val="0070C0"/>
                </a:solidFill>
              </a:rPr>
              <a:t>pandas</a:t>
            </a:r>
            <a:r>
              <a:rPr kumimoji="1" lang="zh-CN" altLang="en-US" sz="2400" dirty="0" smtClean="0">
                <a:solidFill>
                  <a:srgbClr val="0070C0"/>
                </a:solidFill>
              </a:rPr>
              <a:t>读取稠密矩阵数据</a:t>
            </a:r>
            <a:endParaRPr kumimoji="1" lang="en-US" altLang="zh-CN" sz="2400" dirty="0" smtClean="0"/>
          </a:p>
          <a:p>
            <a:pPr lvl="1"/>
            <a:endParaRPr kumimoji="1" lang="zh-CN" altLang="en-US" dirty="0"/>
          </a:p>
        </p:txBody>
      </p:sp>
      <p:sp>
        <p:nvSpPr>
          <p:cNvPr id="4" name="矩形 3"/>
          <p:cNvSpPr/>
          <p:nvPr/>
        </p:nvSpPr>
        <p:spPr>
          <a:xfrm>
            <a:off x="539552" y="2420888"/>
            <a:ext cx="6048672" cy="1754326"/>
          </a:xfrm>
          <a:prstGeom prst="rect">
            <a:avLst/>
          </a:prstGeom>
        </p:spPr>
        <p:txBody>
          <a:bodyPr wrap="square">
            <a:spAutoFit/>
          </a:bodyPr>
          <a:lstStyle/>
          <a:p>
            <a:r>
              <a:rPr lang="en-US" altLang="zh-CN" b="1" dirty="0" smtClean="0">
                <a:solidFill>
                  <a:srgbClr val="008000"/>
                </a:solidFill>
              </a:rPr>
              <a:t>import </a:t>
            </a:r>
            <a:r>
              <a:rPr lang="en-US" altLang="zh-CN" b="1" dirty="0">
                <a:solidFill>
                  <a:srgbClr val="008000"/>
                </a:solidFill>
              </a:rPr>
              <a:t>pandas as </a:t>
            </a:r>
            <a:r>
              <a:rPr lang="en-US" altLang="zh-CN" b="1" dirty="0" err="1">
                <a:solidFill>
                  <a:srgbClr val="008000"/>
                </a:solidFill>
              </a:rPr>
              <a:t>pd</a:t>
            </a:r>
            <a:r>
              <a:rPr lang="en-US" altLang="zh-CN" b="1" dirty="0">
                <a:solidFill>
                  <a:srgbClr val="008000"/>
                </a:solidFill>
              </a:rPr>
              <a:t> </a:t>
            </a:r>
            <a:endParaRPr lang="en-US" altLang="zh-CN" i="1" dirty="0">
              <a:solidFill>
                <a:srgbClr val="408080"/>
              </a:solidFill>
            </a:endParaRPr>
          </a:p>
          <a:p>
            <a:endParaRPr lang="en-US" altLang="zh-CN" i="1" dirty="0" smtClean="0">
              <a:solidFill>
                <a:srgbClr val="408080"/>
              </a:solidFill>
            </a:endParaRPr>
          </a:p>
          <a:p>
            <a:r>
              <a:rPr lang="en-US" altLang="zh-CN" i="1" dirty="0">
                <a:solidFill>
                  <a:schemeClr val="bg1">
                    <a:lumMod val="50000"/>
                  </a:schemeClr>
                </a:solidFill>
              </a:rPr>
              <a:t># read a dense matrix directly from the </a:t>
            </a:r>
            <a:r>
              <a:rPr lang="en-US" altLang="zh-CN" i="1" dirty="0" smtClean="0">
                <a:solidFill>
                  <a:schemeClr val="bg1">
                    <a:lumMod val="50000"/>
                  </a:schemeClr>
                </a:solidFill>
              </a:rPr>
              <a:t>file</a:t>
            </a:r>
          </a:p>
          <a:p>
            <a:r>
              <a:rPr lang="en-US" altLang="zh-CN" i="1" dirty="0" err="1" smtClean="0">
                <a:solidFill>
                  <a:srgbClr val="408080"/>
                </a:solidFill>
              </a:rPr>
              <a:t>df</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pd.read_csv</a:t>
            </a:r>
            <a:r>
              <a:rPr lang="en-US" altLang="zh-CN" i="1" dirty="0">
                <a:solidFill>
                  <a:srgbClr val="408080"/>
                </a:solidFill>
              </a:rPr>
              <a:t>('</a:t>
            </a:r>
            <a:r>
              <a:rPr lang="en-US" altLang="zh-CN" i="1" dirty="0" err="1">
                <a:solidFill>
                  <a:srgbClr val="408080"/>
                </a:solidFill>
              </a:rPr>
              <a:t>rating_dense.csv</a:t>
            </a:r>
            <a:r>
              <a:rPr lang="en-US" altLang="zh-CN" i="1" dirty="0">
                <a:solidFill>
                  <a:srgbClr val="408080"/>
                </a:solidFill>
              </a:rPr>
              <a:t>', </a:t>
            </a:r>
            <a:r>
              <a:rPr lang="en-US" altLang="zh-CN" i="1" dirty="0" err="1">
                <a:solidFill>
                  <a:srgbClr val="408080"/>
                </a:solidFill>
              </a:rPr>
              <a:t>sep</a:t>
            </a:r>
            <a:r>
              <a:rPr lang="en-US" altLang="zh-CN" i="1" dirty="0">
                <a:solidFill>
                  <a:srgbClr val="408080"/>
                </a:solidFill>
              </a:rPr>
              <a:t>=',', header=None</a:t>
            </a:r>
            <a:r>
              <a:rPr lang="en-US" altLang="zh-CN" i="1" dirty="0" smtClean="0">
                <a:solidFill>
                  <a:srgbClr val="408080"/>
                </a:solidFill>
              </a:rPr>
              <a:t>)</a:t>
            </a:r>
          </a:p>
          <a:p>
            <a:r>
              <a:rPr lang="en-US" altLang="zh-CN" i="1" dirty="0" err="1" smtClean="0">
                <a:solidFill>
                  <a:srgbClr val="408080"/>
                </a:solidFill>
              </a:rPr>
              <a:t>rate_matrix</a:t>
            </a:r>
            <a:r>
              <a:rPr lang="en-US" altLang="zh-CN" i="1" dirty="0" smtClean="0">
                <a:solidFill>
                  <a:srgbClr val="408080"/>
                </a:solidFill>
              </a:rPr>
              <a:t> </a:t>
            </a:r>
            <a:r>
              <a:rPr lang="en-US" altLang="zh-CN" i="1" dirty="0">
                <a:solidFill>
                  <a:srgbClr val="408080"/>
                </a:solidFill>
              </a:rPr>
              <a:t>= </a:t>
            </a:r>
            <a:r>
              <a:rPr lang="en-US" altLang="zh-CN" i="1" dirty="0" err="1" smtClean="0">
                <a:solidFill>
                  <a:srgbClr val="408080"/>
                </a:solidFill>
              </a:rPr>
              <a:t>df.values</a:t>
            </a:r>
            <a:endParaRPr lang="en-US" altLang="zh-CN" i="1" dirty="0" smtClean="0">
              <a:solidFill>
                <a:srgbClr val="408080"/>
              </a:solidFill>
            </a:endParaRPr>
          </a:p>
          <a:p>
            <a:r>
              <a:rPr lang="en-US" altLang="zh-CN" i="1" dirty="0" smtClean="0">
                <a:solidFill>
                  <a:srgbClr val="408080"/>
                </a:solidFill>
              </a:rPr>
              <a:t>print </a:t>
            </a:r>
            <a:r>
              <a:rPr lang="en-US" altLang="zh-CN" i="1" dirty="0" err="1" smtClean="0">
                <a:solidFill>
                  <a:srgbClr val="408080"/>
                </a:solidFill>
              </a:rPr>
              <a:t>rate_matrix</a:t>
            </a:r>
            <a:endParaRPr lang="en-US" altLang="zh-CN" i="1" dirty="0" smtClean="0">
              <a:solidFill>
                <a:srgbClr val="408080"/>
              </a:solidFill>
            </a:endParaRPr>
          </a:p>
        </p:txBody>
      </p:sp>
      <p:pic>
        <p:nvPicPr>
          <p:cNvPr id="5" name="图片 4"/>
          <p:cNvPicPr>
            <a:picLocks noChangeAspect="1"/>
          </p:cNvPicPr>
          <p:nvPr/>
        </p:nvPicPr>
        <p:blipFill>
          <a:blip r:embed="rId2"/>
          <a:stretch>
            <a:fillRect/>
          </a:stretch>
        </p:blipFill>
        <p:spPr>
          <a:xfrm>
            <a:off x="1835595" y="4832772"/>
            <a:ext cx="1686494" cy="1005979"/>
          </a:xfrm>
          <a:prstGeom prst="rect">
            <a:avLst/>
          </a:prstGeom>
        </p:spPr>
      </p:pic>
      <p:pic>
        <p:nvPicPr>
          <p:cNvPr id="6" name="图片 5"/>
          <p:cNvPicPr>
            <a:picLocks noChangeAspect="1"/>
          </p:cNvPicPr>
          <p:nvPr/>
        </p:nvPicPr>
        <p:blipFill>
          <a:blip r:embed="rId3"/>
          <a:stretch>
            <a:fillRect/>
          </a:stretch>
        </p:blipFill>
        <p:spPr>
          <a:xfrm>
            <a:off x="6228184" y="2927707"/>
            <a:ext cx="2692400" cy="1219200"/>
          </a:xfrm>
          <a:prstGeom prst="rect">
            <a:avLst/>
          </a:prstGeom>
        </p:spPr>
      </p:pic>
      <p:sp>
        <p:nvSpPr>
          <p:cNvPr id="7" name="文本框 6"/>
          <p:cNvSpPr txBox="1"/>
          <p:nvPr/>
        </p:nvSpPr>
        <p:spPr>
          <a:xfrm>
            <a:off x="6444208" y="2375813"/>
            <a:ext cx="2016224" cy="369332"/>
          </a:xfrm>
          <a:prstGeom prst="rect">
            <a:avLst/>
          </a:prstGeom>
          <a:noFill/>
        </p:spPr>
        <p:txBody>
          <a:bodyPr wrap="square" rtlCol="0">
            <a:spAutoFit/>
          </a:bodyPr>
          <a:lstStyle/>
          <a:p>
            <a:r>
              <a:rPr kumimoji="1" lang="en-US" altLang="zh-CN" smtClean="0"/>
              <a:t>rating_dense.csv</a:t>
            </a:r>
            <a:endParaRPr kumimoji="1" lang="zh-CN" altLang="en-US" dirty="0"/>
          </a:p>
        </p:txBody>
      </p:sp>
      <p:sp>
        <p:nvSpPr>
          <p:cNvPr id="8" name="文本框 7"/>
          <p:cNvSpPr txBox="1"/>
          <p:nvPr/>
        </p:nvSpPr>
        <p:spPr>
          <a:xfrm>
            <a:off x="1973816" y="4372159"/>
            <a:ext cx="1410051" cy="369332"/>
          </a:xfrm>
          <a:prstGeom prst="rect">
            <a:avLst/>
          </a:prstGeom>
          <a:noFill/>
        </p:spPr>
        <p:txBody>
          <a:bodyPr wrap="square" rtlCol="0">
            <a:spAutoFit/>
          </a:bodyPr>
          <a:lstStyle/>
          <a:p>
            <a:r>
              <a:rPr kumimoji="1" lang="en-US" altLang="zh-CN"/>
              <a:t>r</a:t>
            </a:r>
            <a:r>
              <a:rPr kumimoji="1" lang="en-US" altLang="zh-CN" smtClean="0"/>
              <a:t>ate_matrix</a:t>
            </a:r>
            <a:endParaRPr kumimoji="1" lang="zh-CN" altLang="en-US" dirty="0"/>
          </a:p>
        </p:txBody>
      </p:sp>
    </p:spTree>
    <p:extLst>
      <p:ext uri="{BB962C8B-B14F-4D97-AF65-F5344CB8AC3E}">
        <p14:creationId xmlns:p14="http://schemas.microsoft.com/office/powerpoint/2010/main" val="415959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实验</a:t>
            </a:r>
            <a:endParaRPr kumimoji="1" lang="zh-CN" altLang="en-US" dirty="0"/>
          </a:p>
        </p:txBody>
      </p:sp>
      <p:sp>
        <p:nvSpPr>
          <p:cNvPr id="3" name="内容占位符 2"/>
          <p:cNvSpPr>
            <a:spLocks noGrp="1"/>
          </p:cNvSpPr>
          <p:nvPr>
            <p:ph idx="1"/>
          </p:nvPr>
        </p:nvSpPr>
        <p:spPr>
          <a:xfrm>
            <a:off x="456418" y="1417638"/>
            <a:ext cx="8229600" cy="4525963"/>
          </a:xfrm>
        </p:spPr>
        <p:txBody>
          <a:bodyPr>
            <a:normAutofit/>
          </a:bodyPr>
          <a:lstStyle/>
          <a:p>
            <a:pPr marL="0" indent="0">
              <a:buNone/>
            </a:pPr>
            <a:r>
              <a:rPr kumimoji="1" lang="en-US" altLang="zh-CN" sz="2400" dirty="0" smtClean="0">
                <a:solidFill>
                  <a:srgbClr val="0070C0"/>
                </a:solidFill>
              </a:rPr>
              <a:t>1.</a:t>
            </a:r>
            <a:r>
              <a:rPr kumimoji="1" lang="zh-CN" altLang="en-US" sz="2400" dirty="0" smtClean="0">
                <a:solidFill>
                  <a:srgbClr val="0070C0"/>
                </a:solidFill>
              </a:rPr>
              <a:t>使用</a:t>
            </a:r>
            <a:r>
              <a:rPr kumimoji="1" lang="en-US" altLang="zh-CN" sz="2400" dirty="0" smtClean="0">
                <a:solidFill>
                  <a:srgbClr val="0070C0"/>
                </a:solidFill>
              </a:rPr>
              <a:t>pandas</a:t>
            </a:r>
            <a:r>
              <a:rPr kumimoji="1" lang="zh-CN" altLang="en-US" sz="2400" dirty="0" smtClean="0">
                <a:solidFill>
                  <a:srgbClr val="0070C0"/>
                </a:solidFill>
              </a:rPr>
              <a:t>读取稠密矩阵数据</a:t>
            </a:r>
            <a:endParaRPr kumimoji="1" lang="en-US" altLang="zh-CN" sz="2400" dirty="0" smtClean="0"/>
          </a:p>
          <a:p>
            <a:pPr lvl="1"/>
            <a:endParaRPr kumimoji="1" lang="zh-CN" altLang="en-US" dirty="0"/>
          </a:p>
        </p:txBody>
      </p:sp>
      <p:sp>
        <p:nvSpPr>
          <p:cNvPr id="4" name="矩形 3"/>
          <p:cNvSpPr/>
          <p:nvPr/>
        </p:nvSpPr>
        <p:spPr>
          <a:xfrm>
            <a:off x="538770" y="1885388"/>
            <a:ext cx="6048672" cy="3108543"/>
          </a:xfrm>
          <a:prstGeom prst="rect">
            <a:avLst/>
          </a:prstGeom>
        </p:spPr>
        <p:txBody>
          <a:bodyPr wrap="square">
            <a:spAutoFit/>
          </a:bodyPr>
          <a:lstStyle/>
          <a:p>
            <a:r>
              <a:rPr lang="en-US" altLang="zh-CN" sz="1400" b="1" dirty="0" smtClean="0">
                <a:solidFill>
                  <a:srgbClr val="008000"/>
                </a:solidFill>
              </a:rPr>
              <a:t>import </a:t>
            </a:r>
            <a:r>
              <a:rPr lang="en-US" altLang="zh-CN" sz="1400" b="1" dirty="0">
                <a:solidFill>
                  <a:srgbClr val="008000"/>
                </a:solidFill>
              </a:rPr>
              <a:t>pandas as </a:t>
            </a:r>
            <a:r>
              <a:rPr lang="en-US" altLang="zh-CN" sz="1400" b="1" dirty="0" err="1">
                <a:solidFill>
                  <a:srgbClr val="008000"/>
                </a:solidFill>
              </a:rPr>
              <a:t>pd</a:t>
            </a:r>
            <a:r>
              <a:rPr lang="en-US" altLang="zh-CN" sz="1400" b="1" dirty="0">
                <a:solidFill>
                  <a:srgbClr val="008000"/>
                </a:solidFill>
              </a:rPr>
              <a:t> </a:t>
            </a:r>
            <a:endParaRPr lang="en-US" altLang="zh-CN" sz="1400" i="1" dirty="0">
              <a:solidFill>
                <a:srgbClr val="408080"/>
              </a:solidFill>
            </a:endParaRPr>
          </a:p>
          <a:p>
            <a:endParaRPr lang="en-US" altLang="zh-CN" sz="1400" i="1" dirty="0" smtClean="0">
              <a:solidFill>
                <a:srgbClr val="408080"/>
              </a:solidFill>
            </a:endParaRPr>
          </a:p>
          <a:p>
            <a:r>
              <a:rPr lang="en-US" altLang="zh-CN" sz="1400" i="1" dirty="0" smtClean="0">
                <a:solidFill>
                  <a:schemeClr val="bg1">
                    <a:lumMod val="50000"/>
                  </a:schemeClr>
                </a:solidFill>
              </a:rPr>
              <a:t># </a:t>
            </a:r>
            <a:r>
              <a:rPr lang="en-US" altLang="zh-CN" sz="1400" i="1" dirty="0">
                <a:solidFill>
                  <a:schemeClr val="bg1">
                    <a:lumMod val="50000"/>
                  </a:schemeClr>
                </a:solidFill>
              </a:rPr>
              <a:t>read a sparse matrix from the file and transfer it into a dense </a:t>
            </a:r>
            <a:r>
              <a:rPr lang="en-US" altLang="zh-CN" sz="1400" i="1" dirty="0" smtClean="0">
                <a:solidFill>
                  <a:schemeClr val="bg1">
                    <a:lumMod val="50000"/>
                  </a:schemeClr>
                </a:solidFill>
              </a:rPr>
              <a:t>matrix</a:t>
            </a:r>
          </a:p>
          <a:p>
            <a:r>
              <a:rPr lang="en-US" altLang="zh-CN" sz="1400" i="1" dirty="0" err="1">
                <a:solidFill>
                  <a:srgbClr val="408080"/>
                </a:solidFill>
              </a:rPr>
              <a:t>df</a:t>
            </a:r>
            <a:r>
              <a:rPr lang="en-US" altLang="zh-CN" sz="1400" i="1" dirty="0">
                <a:solidFill>
                  <a:srgbClr val="408080"/>
                </a:solidFill>
              </a:rPr>
              <a:t> = </a:t>
            </a:r>
            <a:r>
              <a:rPr lang="en-US" altLang="zh-CN" sz="1400" i="1" dirty="0" err="1">
                <a:solidFill>
                  <a:srgbClr val="408080"/>
                </a:solidFill>
              </a:rPr>
              <a:t>pd.read_csv</a:t>
            </a:r>
            <a:r>
              <a:rPr lang="en-US" altLang="zh-CN" sz="1400" i="1" dirty="0">
                <a:solidFill>
                  <a:srgbClr val="408080"/>
                </a:solidFill>
              </a:rPr>
              <a:t>('</a:t>
            </a:r>
            <a:r>
              <a:rPr lang="en-US" altLang="zh-CN" sz="1400" i="1" dirty="0" err="1">
                <a:solidFill>
                  <a:srgbClr val="408080"/>
                </a:solidFill>
              </a:rPr>
              <a:t>rating_sparse.csv</a:t>
            </a:r>
            <a:r>
              <a:rPr lang="en-US" altLang="zh-CN" sz="1400" i="1" dirty="0">
                <a:solidFill>
                  <a:srgbClr val="408080"/>
                </a:solidFill>
              </a:rPr>
              <a:t>', </a:t>
            </a:r>
            <a:r>
              <a:rPr lang="en-US" altLang="zh-CN" sz="1400" i="1" dirty="0" err="1">
                <a:solidFill>
                  <a:srgbClr val="408080"/>
                </a:solidFill>
              </a:rPr>
              <a:t>sep</a:t>
            </a:r>
            <a:r>
              <a:rPr lang="en-US" altLang="zh-CN" sz="1400" i="1" dirty="0">
                <a:solidFill>
                  <a:srgbClr val="408080"/>
                </a:solidFill>
              </a:rPr>
              <a:t>=',', header=None</a:t>
            </a:r>
            <a:r>
              <a:rPr lang="en-US" altLang="zh-CN" sz="1400" i="1" dirty="0" smtClean="0">
                <a:solidFill>
                  <a:srgbClr val="408080"/>
                </a:solidFill>
              </a:rPr>
              <a:t>)</a:t>
            </a:r>
          </a:p>
          <a:p>
            <a:r>
              <a:rPr lang="en-US" altLang="zh-CN" sz="1400" i="1" dirty="0" smtClean="0">
                <a:solidFill>
                  <a:srgbClr val="408080"/>
                </a:solidFill>
              </a:rPr>
              <a:t>rows </a:t>
            </a:r>
            <a:r>
              <a:rPr lang="en-US" altLang="zh-CN" sz="1400" i="1" dirty="0">
                <a:solidFill>
                  <a:srgbClr val="408080"/>
                </a:solidFill>
              </a:rPr>
              <a:t>= </a:t>
            </a:r>
            <a:r>
              <a:rPr lang="en-US" altLang="zh-CN" sz="1400" i="1" dirty="0" err="1">
                <a:solidFill>
                  <a:srgbClr val="408080"/>
                </a:solidFill>
              </a:rPr>
              <a:t>df</a:t>
            </a:r>
            <a:r>
              <a:rPr lang="en-US" altLang="zh-CN" sz="1400" i="1" dirty="0">
                <a:solidFill>
                  <a:srgbClr val="408080"/>
                </a:solidFill>
              </a:rPr>
              <a:t>[0</a:t>
            </a:r>
            <a:r>
              <a:rPr lang="en-US" altLang="zh-CN" sz="1400" i="1" dirty="0" smtClean="0">
                <a:solidFill>
                  <a:srgbClr val="408080"/>
                </a:solidFill>
              </a:rPr>
              <a:t>]</a:t>
            </a:r>
          </a:p>
          <a:p>
            <a:r>
              <a:rPr lang="en-US" altLang="zh-CN" sz="1400" i="1" dirty="0" smtClean="0">
                <a:solidFill>
                  <a:srgbClr val="408080"/>
                </a:solidFill>
              </a:rPr>
              <a:t>columns </a:t>
            </a:r>
            <a:r>
              <a:rPr lang="en-US" altLang="zh-CN" sz="1400" i="1" dirty="0">
                <a:solidFill>
                  <a:srgbClr val="408080"/>
                </a:solidFill>
              </a:rPr>
              <a:t>= </a:t>
            </a:r>
            <a:r>
              <a:rPr lang="en-US" altLang="zh-CN" sz="1400" i="1" dirty="0" err="1">
                <a:solidFill>
                  <a:srgbClr val="408080"/>
                </a:solidFill>
              </a:rPr>
              <a:t>df</a:t>
            </a:r>
            <a:r>
              <a:rPr lang="en-US" altLang="zh-CN" sz="1400" i="1" dirty="0">
                <a:solidFill>
                  <a:srgbClr val="408080"/>
                </a:solidFill>
              </a:rPr>
              <a:t>[1</a:t>
            </a:r>
            <a:r>
              <a:rPr lang="en-US" altLang="zh-CN" sz="1400" i="1" dirty="0" smtClean="0">
                <a:solidFill>
                  <a:srgbClr val="408080"/>
                </a:solidFill>
              </a:rPr>
              <a:t>]</a:t>
            </a:r>
          </a:p>
          <a:p>
            <a:r>
              <a:rPr lang="en-US" altLang="zh-CN" sz="1400" i="1" dirty="0" smtClean="0">
                <a:solidFill>
                  <a:srgbClr val="408080"/>
                </a:solidFill>
              </a:rPr>
              <a:t>values </a:t>
            </a:r>
            <a:r>
              <a:rPr lang="en-US" altLang="zh-CN" sz="1400" i="1" dirty="0">
                <a:solidFill>
                  <a:srgbClr val="408080"/>
                </a:solidFill>
              </a:rPr>
              <a:t>= </a:t>
            </a:r>
            <a:r>
              <a:rPr lang="en-US" altLang="zh-CN" sz="1400" i="1" dirty="0" err="1">
                <a:solidFill>
                  <a:srgbClr val="408080"/>
                </a:solidFill>
              </a:rPr>
              <a:t>df</a:t>
            </a:r>
            <a:r>
              <a:rPr lang="en-US" altLang="zh-CN" sz="1400" i="1" dirty="0">
                <a:solidFill>
                  <a:srgbClr val="408080"/>
                </a:solidFill>
              </a:rPr>
              <a:t>[2</a:t>
            </a:r>
            <a:r>
              <a:rPr lang="en-US" altLang="zh-CN" sz="1400" i="1" dirty="0" smtClean="0">
                <a:solidFill>
                  <a:srgbClr val="408080"/>
                </a:solidFill>
              </a:rPr>
              <a:t>]</a:t>
            </a:r>
          </a:p>
          <a:p>
            <a:r>
              <a:rPr lang="en-US" altLang="zh-CN" sz="1400" i="1" dirty="0" smtClean="0">
                <a:solidFill>
                  <a:srgbClr val="408080"/>
                </a:solidFill>
              </a:rPr>
              <a:t>print </a:t>
            </a:r>
            <a:r>
              <a:rPr lang="en-US" altLang="zh-CN" sz="1400" i="1" dirty="0">
                <a:solidFill>
                  <a:srgbClr val="408080"/>
                </a:solidFill>
              </a:rPr>
              <a:t>rows, columns, </a:t>
            </a:r>
            <a:r>
              <a:rPr lang="en-US" altLang="zh-CN" sz="1400" i="1" dirty="0" smtClean="0">
                <a:solidFill>
                  <a:srgbClr val="408080"/>
                </a:solidFill>
              </a:rPr>
              <a:t>values</a:t>
            </a:r>
          </a:p>
          <a:p>
            <a:r>
              <a:rPr lang="en-US" altLang="zh-CN" sz="1400" i="1" dirty="0" err="1" smtClean="0">
                <a:solidFill>
                  <a:srgbClr val="408080"/>
                </a:solidFill>
              </a:rPr>
              <a:t>row_size</a:t>
            </a:r>
            <a:r>
              <a:rPr lang="en-US" altLang="zh-CN" sz="1400" i="1" dirty="0" smtClean="0">
                <a:solidFill>
                  <a:srgbClr val="408080"/>
                </a:solidFill>
              </a:rPr>
              <a:t> </a:t>
            </a:r>
            <a:r>
              <a:rPr lang="en-US" altLang="zh-CN" sz="1400" i="1" dirty="0">
                <a:solidFill>
                  <a:srgbClr val="408080"/>
                </a:solidFill>
              </a:rPr>
              <a:t>= max(rows)+</a:t>
            </a:r>
            <a:r>
              <a:rPr lang="en-US" altLang="zh-CN" sz="1400" i="1" dirty="0" smtClean="0">
                <a:solidFill>
                  <a:srgbClr val="408080"/>
                </a:solidFill>
              </a:rPr>
              <a:t>1</a:t>
            </a:r>
          </a:p>
          <a:p>
            <a:r>
              <a:rPr lang="en-US" altLang="zh-CN" sz="1400" i="1" dirty="0" err="1" smtClean="0">
                <a:solidFill>
                  <a:srgbClr val="408080"/>
                </a:solidFill>
              </a:rPr>
              <a:t>column_size</a:t>
            </a:r>
            <a:r>
              <a:rPr lang="en-US" altLang="zh-CN" sz="1400" i="1" dirty="0" smtClean="0">
                <a:solidFill>
                  <a:srgbClr val="408080"/>
                </a:solidFill>
              </a:rPr>
              <a:t> </a:t>
            </a:r>
            <a:r>
              <a:rPr lang="en-US" altLang="zh-CN" sz="1400" i="1" dirty="0">
                <a:solidFill>
                  <a:srgbClr val="408080"/>
                </a:solidFill>
              </a:rPr>
              <a:t>= max(columns)+</a:t>
            </a:r>
            <a:r>
              <a:rPr lang="en-US" altLang="zh-CN" sz="1400" i="1" dirty="0" smtClean="0">
                <a:solidFill>
                  <a:srgbClr val="408080"/>
                </a:solidFill>
              </a:rPr>
              <a:t>1</a:t>
            </a:r>
          </a:p>
          <a:p>
            <a:r>
              <a:rPr lang="en-US" altLang="zh-CN" sz="1400" i="1" dirty="0" err="1" smtClean="0">
                <a:solidFill>
                  <a:srgbClr val="408080"/>
                </a:solidFill>
              </a:rPr>
              <a:t>rate_matrix</a:t>
            </a:r>
            <a:r>
              <a:rPr lang="en-US" altLang="zh-CN" sz="1400" i="1" dirty="0" smtClean="0">
                <a:solidFill>
                  <a:srgbClr val="408080"/>
                </a:solidFill>
              </a:rPr>
              <a:t> </a:t>
            </a:r>
            <a:r>
              <a:rPr lang="en-US" altLang="zh-CN" sz="1400" i="1" dirty="0">
                <a:solidFill>
                  <a:srgbClr val="408080"/>
                </a:solidFill>
              </a:rPr>
              <a:t>= </a:t>
            </a:r>
            <a:r>
              <a:rPr lang="en-US" altLang="zh-CN" sz="1400" i="1" dirty="0" err="1">
                <a:solidFill>
                  <a:srgbClr val="408080"/>
                </a:solidFill>
              </a:rPr>
              <a:t>np.zeros</a:t>
            </a:r>
            <a:r>
              <a:rPr lang="en-US" altLang="zh-CN" sz="1400" i="1" dirty="0">
                <a:solidFill>
                  <a:srgbClr val="408080"/>
                </a:solidFill>
              </a:rPr>
              <a:t>((</a:t>
            </a:r>
            <a:r>
              <a:rPr lang="en-US" altLang="zh-CN" sz="1400" i="1" dirty="0" err="1">
                <a:solidFill>
                  <a:srgbClr val="408080"/>
                </a:solidFill>
              </a:rPr>
              <a:t>row_size</a:t>
            </a:r>
            <a:r>
              <a:rPr lang="en-US" altLang="zh-CN" sz="1400" i="1" dirty="0">
                <a:solidFill>
                  <a:srgbClr val="408080"/>
                </a:solidFill>
              </a:rPr>
              <a:t>, </a:t>
            </a:r>
            <a:r>
              <a:rPr lang="en-US" altLang="zh-CN" sz="1400" i="1" dirty="0" err="1">
                <a:solidFill>
                  <a:srgbClr val="408080"/>
                </a:solidFill>
              </a:rPr>
              <a:t>column_size</a:t>
            </a:r>
            <a:r>
              <a:rPr lang="en-US" altLang="zh-CN" sz="1400" i="1" dirty="0" smtClean="0">
                <a:solidFill>
                  <a:srgbClr val="408080"/>
                </a:solidFill>
              </a:rPr>
              <a:t>))</a:t>
            </a:r>
          </a:p>
          <a:p>
            <a:r>
              <a:rPr lang="en-US" altLang="zh-CN" sz="1400" i="1" dirty="0" smtClean="0">
                <a:solidFill>
                  <a:srgbClr val="408080"/>
                </a:solidFill>
              </a:rPr>
              <a:t>for </a:t>
            </a:r>
            <a:r>
              <a:rPr lang="en-US" altLang="zh-CN" sz="1400" i="1" dirty="0" err="1">
                <a:solidFill>
                  <a:srgbClr val="408080"/>
                </a:solidFill>
              </a:rPr>
              <a:t>i</a:t>
            </a:r>
            <a:r>
              <a:rPr lang="en-US" altLang="zh-CN" sz="1400" i="1" dirty="0">
                <a:solidFill>
                  <a:srgbClr val="408080"/>
                </a:solidFill>
              </a:rPr>
              <a:t> in </a:t>
            </a:r>
            <a:r>
              <a:rPr lang="en-US" altLang="zh-CN" sz="1400" i="1" dirty="0" err="1">
                <a:solidFill>
                  <a:srgbClr val="408080"/>
                </a:solidFill>
              </a:rPr>
              <a:t>xrange</a:t>
            </a:r>
            <a:r>
              <a:rPr lang="en-US" altLang="zh-CN" sz="1400" i="1" dirty="0">
                <a:solidFill>
                  <a:srgbClr val="408080"/>
                </a:solidFill>
              </a:rPr>
              <a:t>(</a:t>
            </a:r>
            <a:r>
              <a:rPr lang="en-US" altLang="zh-CN" sz="1400" i="1" dirty="0" err="1">
                <a:solidFill>
                  <a:srgbClr val="408080"/>
                </a:solidFill>
              </a:rPr>
              <a:t>len</a:t>
            </a:r>
            <a:r>
              <a:rPr lang="en-US" altLang="zh-CN" sz="1400" i="1" dirty="0">
                <a:solidFill>
                  <a:srgbClr val="408080"/>
                </a:solidFill>
              </a:rPr>
              <a:t>(rows)):	</a:t>
            </a:r>
            <a:endParaRPr lang="en-US" altLang="zh-CN" sz="1400" i="1" dirty="0" smtClean="0">
              <a:solidFill>
                <a:srgbClr val="408080"/>
              </a:solidFill>
            </a:endParaRPr>
          </a:p>
          <a:p>
            <a:r>
              <a:rPr lang="en-US" altLang="zh-CN" sz="1400" i="1" dirty="0">
                <a:solidFill>
                  <a:srgbClr val="408080"/>
                </a:solidFill>
              </a:rPr>
              <a:t> </a:t>
            </a:r>
            <a:r>
              <a:rPr lang="en-US" altLang="zh-CN" sz="1400" i="1" dirty="0" smtClean="0">
                <a:solidFill>
                  <a:srgbClr val="408080"/>
                </a:solidFill>
              </a:rPr>
              <a:t>        </a:t>
            </a:r>
            <a:r>
              <a:rPr lang="en-US" altLang="zh-CN" sz="1400" i="1" dirty="0" err="1" smtClean="0">
                <a:solidFill>
                  <a:srgbClr val="408080"/>
                </a:solidFill>
              </a:rPr>
              <a:t>rate_matrix</a:t>
            </a:r>
            <a:r>
              <a:rPr lang="en-US" altLang="zh-CN" sz="1400" i="1" dirty="0" smtClean="0">
                <a:solidFill>
                  <a:srgbClr val="408080"/>
                </a:solidFill>
              </a:rPr>
              <a:t>[rows[</a:t>
            </a:r>
            <a:r>
              <a:rPr lang="en-US" altLang="zh-CN" sz="1400" i="1" dirty="0" err="1" smtClean="0">
                <a:solidFill>
                  <a:srgbClr val="408080"/>
                </a:solidFill>
              </a:rPr>
              <a:t>i</a:t>
            </a:r>
            <a:r>
              <a:rPr lang="en-US" altLang="zh-CN" sz="1400" i="1" dirty="0">
                <a:solidFill>
                  <a:srgbClr val="408080"/>
                </a:solidFill>
              </a:rPr>
              <a:t>]][columns[</a:t>
            </a:r>
            <a:r>
              <a:rPr lang="en-US" altLang="zh-CN" sz="1400" i="1" dirty="0" err="1">
                <a:solidFill>
                  <a:srgbClr val="408080"/>
                </a:solidFill>
              </a:rPr>
              <a:t>i</a:t>
            </a:r>
            <a:r>
              <a:rPr lang="en-US" altLang="zh-CN" sz="1400" i="1" dirty="0">
                <a:solidFill>
                  <a:srgbClr val="408080"/>
                </a:solidFill>
              </a:rPr>
              <a:t>]] = values[</a:t>
            </a:r>
            <a:r>
              <a:rPr lang="en-US" altLang="zh-CN" sz="1400" i="1" dirty="0" err="1">
                <a:solidFill>
                  <a:srgbClr val="408080"/>
                </a:solidFill>
              </a:rPr>
              <a:t>i</a:t>
            </a:r>
            <a:r>
              <a:rPr lang="en-US" altLang="zh-CN" sz="1400" i="1" dirty="0" smtClean="0">
                <a:solidFill>
                  <a:srgbClr val="408080"/>
                </a:solidFill>
              </a:rPr>
              <a:t>]</a:t>
            </a:r>
          </a:p>
          <a:p>
            <a:r>
              <a:rPr lang="en-US" altLang="zh-CN" sz="1400" i="1" dirty="0" smtClean="0">
                <a:solidFill>
                  <a:srgbClr val="408080"/>
                </a:solidFill>
              </a:rPr>
              <a:t>print </a:t>
            </a:r>
            <a:r>
              <a:rPr lang="en-US" altLang="zh-CN" sz="1400" i="1" dirty="0" err="1">
                <a:solidFill>
                  <a:srgbClr val="408080"/>
                </a:solidFill>
              </a:rPr>
              <a:t>rate_matrix</a:t>
            </a:r>
            <a:endParaRPr lang="en-US" altLang="zh-CN" sz="1400" i="1" dirty="0" smtClean="0">
              <a:solidFill>
                <a:srgbClr val="408080"/>
              </a:solidFill>
            </a:endParaRPr>
          </a:p>
        </p:txBody>
      </p:sp>
      <p:pic>
        <p:nvPicPr>
          <p:cNvPr id="5" name="图片 4"/>
          <p:cNvPicPr>
            <a:picLocks noChangeAspect="1"/>
          </p:cNvPicPr>
          <p:nvPr/>
        </p:nvPicPr>
        <p:blipFill>
          <a:blip r:embed="rId2"/>
          <a:stretch>
            <a:fillRect/>
          </a:stretch>
        </p:blipFill>
        <p:spPr>
          <a:xfrm>
            <a:off x="683568" y="5447616"/>
            <a:ext cx="1686494" cy="1005979"/>
          </a:xfrm>
          <a:prstGeom prst="rect">
            <a:avLst/>
          </a:prstGeom>
        </p:spPr>
      </p:pic>
      <p:sp>
        <p:nvSpPr>
          <p:cNvPr id="7" name="文本框 6"/>
          <p:cNvSpPr txBox="1"/>
          <p:nvPr/>
        </p:nvSpPr>
        <p:spPr>
          <a:xfrm>
            <a:off x="6494314" y="1247126"/>
            <a:ext cx="2016224" cy="369332"/>
          </a:xfrm>
          <a:prstGeom prst="rect">
            <a:avLst/>
          </a:prstGeom>
          <a:noFill/>
        </p:spPr>
        <p:txBody>
          <a:bodyPr wrap="square" rtlCol="0">
            <a:spAutoFit/>
          </a:bodyPr>
          <a:lstStyle/>
          <a:p>
            <a:r>
              <a:rPr kumimoji="1" lang="en-US" altLang="zh-CN" dirty="0" err="1" smtClean="0"/>
              <a:t>rating_sparse.csv</a:t>
            </a:r>
            <a:endParaRPr kumimoji="1" lang="zh-CN" altLang="en-US" dirty="0"/>
          </a:p>
        </p:txBody>
      </p:sp>
      <p:sp>
        <p:nvSpPr>
          <p:cNvPr id="8" name="文本框 7"/>
          <p:cNvSpPr txBox="1"/>
          <p:nvPr/>
        </p:nvSpPr>
        <p:spPr>
          <a:xfrm>
            <a:off x="625298" y="5079187"/>
            <a:ext cx="1410051" cy="369332"/>
          </a:xfrm>
          <a:prstGeom prst="rect">
            <a:avLst/>
          </a:prstGeom>
          <a:noFill/>
        </p:spPr>
        <p:txBody>
          <a:bodyPr wrap="square" rtlCol="0">
            <a:spAutoFit/>
          </a:bodyPr>
          <a:lstStyle/>
          <a:p>
            <a:r>
              <a:rPr kumimoji="1" lang="en-US" altLang="zh-CN" dirty="0" err="1"/>
              <a:t>r</a:t>
            </a:r>
            <a:r>
              <a:rPr kumimoji="1" lang="en-US" altLang="zh-CN" dirty="0" err="1" smtClean="0"/>
              <a:t>ate_matrix</a:t>
            </a:r>
            <a:endParaRPr kumimoji="1" lang="zh-CN" altLang="en-US" dirty="0"/>
          </a:p>
        </p:txBody>
      </p:sp>
      <p:pic>
        <p:nvPicPr>
          <p:cNvPr id="9" name="图片 8"/>
          <p:cNvPicPr>
            <a:picLocks noChangeAspect="1"/>
          </p:cNvPicPr>
          <p:nvPr/>
        </p:nvPicPr>
        <p:blipFill>
          <a:blip r:embed="rId3"/>
          <a:stretch>
            <a:fillRect/>
          </a:stretch>
        </p:blipFill>
        <p:spPr>
          <a:xfrm>
            <a:off x="6588224" y="1769237"/>
            <a:ext cx="1663700" cy="4711700"/>
          </a:xfrm>
          <a:prstGeom prst="rect">
            <a:avLst/>
          </a:prstGeom>
        </p:spPr>
      </p:pic>
    </p:spTree>
    <p:extLst>
      <p:ext uri="{BB962C8B-B14F-4D97-AF65-F5344CB8AC3E}">
        <p14:creationId xmlns:p14="http://schemas.microsoft.com/office/powerpoint/2010/main" val="2052233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692696"/>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smtClean="0">
                <a:solidFill>
                  <a:srgbClr val="0070C0"/>
                </a:solidFill>
              </a:rPr>
              <a:t>2.</a:t>
            </a:r>
            <a:r>
              <a:rPr kumimoji="1" lang="zh-CN" altLang="en-US" sz="2400" dirty="0" smtClean="0">
                <a:solidFill>
                  <a:srgbClr val="0070C0"/>
                </a:solidFill>
              </a:rPr>
              <a:t> </a:t>
            </a:r>
            <a:r>
              <a:rPr kumimoji="1" lang="zh-CN" altLang="en-US" sz="2400" dirty="0" smtClean="0">
                <a:solidFill>
                  <a:srgbClr val="0070C0"/>
                </a:solidFill>
              </a:rPr>
              <a:t>创建</a:t>
            </a:r>
            <a:r>
              <a:rPr kumimoji="1" lang="en-US" altLang="zh-CN" sz="2400" dirty="0" smtClean="0">
                <a:solidFill>
                  <a:srgbClr val="0070C0"/>
                </a:solidFill>
              </a:rPr>
              <a:t>NMF</a:t>
            </a:r>
            <a:r>
              <a:rPr kumimoji="1" lang="zh-CN" altLang="en-US" sz="2400" dirty="0" smtClean="0">
                <a:solidFill>
                  <a:srgbClr val="0070C0"/>
                </a:solidFill>
              </a:rPr>
              <a:t>算法</a:t>
            </a:r>
            <a:r>
              <a:rPr kumimoji="1" lang="zh-CN" altLang="en-US" sz="2400" dirty="0" smtClean="0">
                <a:solidFill>
                  <a:srgbClr val="0070C0"/>
                </a:solidFill>
              </a:rPr>
              <a:t>实例，并进行训练，</a:t>
            </a:r>
            <a:r>
              <a:rPr kumimoji="1" lang="zh-CN" altLang="en-US" sz="2400" dirty="0" smtClean="0">
                <a:solidFill>
                  <a:srgbClr val="0070C0"/>
                </a:solidFill>
              </a:rPr>
              <a:t>获取隐含向量。</a:t>
            </a:r>
            <a:endParaRPr kumimoji="1" lang="en-US" altLang="zh-CN" sz="2400" dirty="0" smtClean="0">
              <a:solidFill>
                <a:srgbClr val="0070C0"/>
              </a:solidFill>
            </a:endParaRPr>
          </a:p>
          <a:p>
            <a:pPr marL="0" indent="0">
              <a:buNone/>
            </a:pPr>
            <a:endParaRPr kumimoji="1" lang="zh-CN" altLang="en-US" dirty="0"/>
          </a:p>
        </p:txBody>
      </p:sp>
      <p:sp>
        <p:nvSpPr>
          <p:cNvPr id="18" name="矩形 17"/>
          <p:cNvSpPr/>
          <p:nvPr/>
        </p:nvSpPr>
        <p:spPr>
          <a:xfrm>
            <a:off x="467544" y="1772816"/>
            <a:ext cx="8280920" cy="2308324"/>
          </a:xfrm>
          <a:prstGeom prst="rect">
            <a:avLst/>
          </a:prstGeom>
        </p:spPr>
        <p:txBody>
          <a:bodyPr wrap="square">
            <a:spAutoFit/>
          </a:bodyPr>
          <a:lstStyle/>
          <a:p>
            <a:r>
              <a:rPr lang="en-US" altLang="zh-CN" b="1" dirty="0">
                <a:solidFill>
                  <a:srgbClr val="008000"/>
                </a:solidFill>
              </a:rPr>
              <a:t>from </a:t>
            </a:r>
            <a:r>
              <a:rPr lang="en-US" altLang="zh-CN" b="1" dirty="0" err="1">
                <a:solidFill>
                  <a:srgbClr val="008000"/>
                </a:solidFill>
              </a:rPr>
              <a:t>sklearn.decomposition</a:t>
            </a:r>
            <a:r>
              <a:rPr lang="en-US" altLang="zh-CN" b="1" dirty="0">
                <a:solidFill>
                  <a:srgbClr val="008000"/>
                </a:solidFill>
              </a:rPr>
              <a:t> import </a:t>
            </a:r>
            <a:r>
              <a:rPr lang="en-US" altLang="zh-CN" b="1" dirty="0" smtClean="0">
                <a:solidFill>
                  <a:srgbClr val="008000"/>
                </a:solidFill>
              </a:rPr>
              <a:t>NMF</a:t>
            </a:r>
            <a:endParaRPr lang="en-US" altLang="zh-CN" b="1" dirty="0" smtClean="0">
              <a:solidFill>
                <a:srgbClr val="008000"/>
              </a:solidFill>
            </a:endParaRPr>
          </a:p>
          <a:p>
            <a:endParaRPr lang="en-US" altLang="zh-CN" i="1" dirty="0" smtClean="0">
              <a:solidFill>
                <a:srgbClr val="408080"/>
              </a:solidFill>
            </a:endParaRPr>
          </a:p>
          <a:p>
            <a:r>
              <a:rPr lang="en-US" altLang="zh-CN" i="1" dirty="0">
                <a:solidFill>
                  <a:schemeClr val="bg1">
                    <a:lumMod val="50000"/>
                  </a:schemeClr>
                </a:solidFill>
              </a:rPr>
              <a:t># Create a </a:t>
            </a:r>
            <a:r>
              <a:rPr lang="en-US" altLang="zh-CN" i="1" dirty="0" err="1">
                <a:solidFill>
                  <a:schemeClr val="bg1">
                    <a:lumMod val="50000"/>
                  </a:schemeClr>
                </a:solidFill>
              </a:rPr>
              <a:t>nmf</a:t>
            </a:r>
            <a:r>
              <a:rPr lang="en-US" altLang="zh-CN" i="1" dirty="0">
                <a:solidFill>
                  <a:schemeClr val="bg1">
                    <a:lumMod val="50000"/>
                  </a:schemeClr>
                </a:solidFill>
              </a:rPr>
              <a:t> model, set the number of hidden topics as </a:t>
            </a:r>
            <a:r>
              <a:rPr lang="en-US" altLang="zh-CN" i="1" dirty="0" smtClean="0">
                <a:solidFill>
                  <a:schemeClr val="bg1">
                    <a:lumMod val="50000"/>
                  </a:schemeClr>
                </a:solidFill>
              </a:rPr>
              <a:t>2</a:t>
            </a:r>
          </a:p>
          <a:p>
            <a:r>
              <a:rPr lang="en-US" altLang="zh-CN" i="1" dirty="0" err="1" smtClean="0">
                <a:solidFill>
                  <a:srgbClr val="408080"/>
                </a:solidFill>
              </a:rPr>
              <a:t>nmf</a:t>
            </a:r>
            <a:r>
              <a:rPr lang="en-US" altLang="zh-CN" i="1" dirty="0" smtClean="0">
                <a:solidFill>
                  <a:srgbClr val="408080"/>
                </a:solidFill>
              </a:rPr>
              <a:t> </a:t>
            </a:r>
            <a:r>
              <a:rPr lang="en-US" altLang="zh-CN" i="1" dirty="0">
                <a:solidFill>
                  <a:srgbClr val="408080"/>
                </a:solidFill>
              </a:rPr>
              <a:t>= NMF(</a:t>
            </a:r>
            <a:r>
              <a:rPr lang="en-US" altLang="zh-CN" i="1" dirty="0" err="1">
                <a:solidFill>
                  <a:srgbClr val="408080"/>
                </a:solidFill>
              </a:rPr>
              <a:t>n_components</a:t>
            </a:r>
            <a:r>
              <a:rPr lang="en-US" altLang="zh-CN" i="1" dirty="0">
                <a:solidFill>
                  <a:srgbClr val="408080"/>
                </a:solidFill>
              </a:rPr>
              <a:t>=2</a:t>
            </a:r>
            <a:r>
              <a:rPr lang="en-US" altLang="zh-CN" i="1" dirty="0" smtClean="0">
                <a:solidFill>
                  <a:srgbClr val="408080"/>
                </a:solidFill>
              </a:rPr>
              <a:t>)</a:t>
            </a:r>
          </a:p>
          <a:p>
            <a:endParaRPr lang="en-US" altLang="zh-CN" i="1" dirty="0">
              <a:solidFill>
                <a:srgbClr val="408080"/>
              </a:solidFill>
            </a:endParaRPr>
          </a:p>
          <a:p>
            <a:r>
              <a:rPr lang="en-US" altLang="zh-CN" i="1" dirty="0" smtClean="0">
                <a:solidFill>
                  <a:schemeClr val="bg1">
                    <a:lumMod val="50000"/>
                  </a:schemeClr>
                </a:solidFill>
              </a:rPr>
              <a:t># </a:t>
            </a:r>
            <a:r>
              <a:rPr lang="en-US" altLang="zh-CN" i="1" dirty="0">
                <a:solidFill>
                  <a:schemeClr val="bg1">
                    <a:lumMod val="50000"/>
                  </a:schemeClr>
                </a:solidFill>
              </a:rPr>
              <a:t>training </a:t>
            </a:r>
            <a:r>
              <a:rPr lang="en-US" altLang="zh-CN" i="1" dirty="0" smtClean="0">
                <a:solidFill>
                  <a:schemeClr val="bg1">
                    <a:lumMod val="50000"/>
                  </a:schemeClr>
                </a:solidFill>
              </a:rPr>
              <a:t>process</a:t>
            </a:r>
          </a:p>
          <a:p>
            <a:r>
              <a:rPr lang="en-US" altLang="zh-CN" i="1" dirty="0" err="1" smtClean="0">
                <a:solidFill>
                  <a:srgbClr val="408080"/>
                </a:solidFill>
              </a:rPr>
              <a:t>user_distribution</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nmf.fit_transform</a:t>
            </a:r>
            <a:r>
              <a:rPr lang="en-US" altLang="zh-CN" i="1" dirty="0">
                <a:solidFill>
                  <a:srgbClr val="408080"/>
                </a:solidFill>
              </a:rPr>
              <a:t>(</a:t>
            </a:r>
            <a:r>
              <a:rPr lang="en-US" altLang="zh-CN" i="1" dirty="0" err="1">
                <a:solidFill>
                  <a:srgbClr val="408080"/>
                </a:solidFill>
              </a:rPr>
              <a:t>rate_matrix</a:t>
            </a:r>
            <a:r>
              <a:rPr lang="en-US" altLang="zh-CN" i="1" dirty="0" smtClean="0">
                <a:solidFill>
                  <a:srgbClr val="408080"/>
                </a:solidFill>
              </a:rPr>
              <a:t>)</a:t>
            </a:r>
          </a:p>
          <a:p>
            <a:r>
              <a:rPr lang="en-US" altLang="zh-CN" i="1" dirty="0" err="1" smtClean="0">
                <a:solidFill>
                  <a:srgbClr val="408080"/>
                </a:solidFill>
              </a:rPr>
              <a:t>item_distribution</a:t>
            </a:r>
            <a:r>
              <a:rPr lang="en-US" altLang="zh-CN" i="1" dirty="0" smtClean="0">
                <a:solidFill>
                  <a:srgbClr val="408080"/>
                </a:solidFill>
              </a:rPr>
              <a:t> </a:t>
            </a:r>
            <a:r>
              <a:rPr lang="en-US" altLang="zh-CN" i="1" dirty="0">
                <a:solidFill>
                  <a:srgbClr val="408080"/>
                </a:solidFill>
              </a:rPr>
              <a:t>= </a:t>
            </a:r>
            <a:r>
              <a:rPr lang="en-US" altLang="zh-CN" i="1" dirty="0" err="1">
                <a:solidFill>
                  <a:srgbClr val="408080"/>
                </a:solidFill>
              </a:rPr>
              <a:t>nmf.components</a:t>
            </a:r>
            <a:r>
              <a:rPr lang="en-US" altLang="zh-CN" i="1" dirty="0">
                <a:solidFill>
                  <a:srgbClr val="408080"/>
                </a:solidFill>
              </a:rPr>
              <a:t>_</a:t>
            </a:r>
            <a:endParaRPr lang="en-US" altLang="zh-CN" i="1" dirty="0">
              <a:solidFill>
                <a:srgbClr val="408080"/>
              </a:solidFill>
            </a:endParaRPr>
          </a:p>
        </p:txBody>
      </p:sp>
    </p:spTree>
    <p:extLst>
      <p:ext uri="{BB962C8B-B14F-4D97-AF65-F5344CB8AC3E}">
        <p14:creationId xmlns:p14="http://schemas.microsoft.com/office/powerpoint/2010/main" val="116211446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a:solidFill>
                  <a:srgbClr val="0070C0"/>
                </a:solidFill>
              </a:rPr>
              <a:t>3</a:t>
            </a:r>
            <a:r>
              <a:rPr kumimoji="1" lang="en-US" altLang="zh-CN" sz="2400" dirty="0" smtClean="0">
                <a:solidFill>
                  <a:srgbClr val="0070C0"/>
                </a:solidFill>
              </a:rPr>
              <a:t>.</a:t>
            </a:r>
            <a:r>
              <a:rPr kumimoji="1" lang="zh-CN" altLang="en-US" sz="2400" dirty="0" smtClean="0">
                <a:solidFill>
                  <a:srgbClr val="0070C0"/>
                </a:solidFill>
              </a:rPr>
              <a:t> </a:t>
            </a:r>
            <a:r>
              <a:rPr kumimoji="1" lang="zh-CN" altLang="en-US" sz="2400" dirty="0" smtClean="0">
                <a:solidFill>
                  <a:srgbClr val="0070C0"/>
                </a:solidFill>
              </a:rPr>
              <a:t>输出隐向量</a:t>
            </a:r>
            <a:endParaRPr kumimoji="1" lang="en-US" altLang="zh-CN" sz="2400" dirty="0" smtClean="0">
              <a:solidFill>
                <a:srgbClr val="0070C0"/>
              </a:solidFill>
            </a:endParaRPr>
          </a:p>
          <a:p>
            <a:pPr marL="0" indent="0">
              <a:buNone/>
            </a:pPr>
            <a:endParaRPr kumimoji="1" lang="zh-CN" altLang="en-US" dirty="0"/>
          </a:p>
        </p:txBody>
      </p:sp>
      <p:sp>
        <p:nvSpPr>
          <p:cNvPr id="18" name="矩形 17"/>
          <p:cNvSpPr/>
          <p:nvPr/>
        </p:nvSpPr>
        <p:spPr>
          <a:xfrm>
            <a:off x="452479" y="1184509"/>
            <a:ext cx="6927833" cy="2308324"/>
          </a:xfrm>
          <a:prstGeom prst="rect">
            <a:avLst/>
          </a:prstGeom>
        </p:spPr>
        <p:txBody>
          <a:bodyPr wrap="square">
            <a:spAutoFit/>
          </a:bodyPr>
          <a:lstStyle/>
          <a:p>
            <a:r>
              <a:rPr lang="en-US" altLang="zh-CN" sz="1600" i="1" dirty="0" smtClean="0">
                <a:solidFill>
                  <a:schemeClr val="bg1">
                    <a:lumMod val="50000"/>
                  </a:schemeClr>
                </a:solidFill>
              </a:rPr>
              <a:t># </a:t>
            </a:r>
            <a:r>
              <a:rPr lang="en-US" altLang="zh-CN" sz="1600" i="1" dirty="0">
                <a:solidFill>
                  <a:schemeClr val="bg1">
                    <a:lumMod val="50000"/>
                  </a:schemeClr>
                </a:solidFill>
              </a:rPr>
              <a:t>print the learned hidden vectors of users and </a:t>
            </a:r>
            <a:r>
              <a:rPr lang="en-US" altLang="zh-CN" sz="1600" i="1" dirty="0" smtClean="0">
                <a:solidFill>
                  <a:schemeClr val="bg1">
                    <a:lumMod val="50000"/>
                  </a:schemeClr>
                </a:solidFill>
              </a:rPr>
              <a:t>items</a:t>
            </a:r>
          </a:p>
          <a:p>
            <a:r>
              <a:rPr lang="en-US" altLang="zh-CN" sz="1600" i="1" dirty="0" err="1" smtClean="0">
                <a:solidFill>
                  <a:srgbClr val="408080"/>
                </a:solidFill>
              </a:rPr>
              <a:t>item_distribution</a:t>
            </a:r>
            <a:r>
              <a:rPr lang="en-US" altLang="zh-CN" sz="1600" i="1" dirty="0" smtClean="0">
                <a:solidFill>
                  <a:srgbClr val="408080"/>
                </a:solidFill>
              </a:rPr>
              <a:t> </a:t>
            </a:r>
            <a:r>
              <a:rPr lang="en-US" altLang="zh-CN" sz="1600" i="1" dirty="0">
                <a:solidFill>
                  <a:srgbClr val="408080"/>
                </a:solidFill>
              </a:rPr>
              <a:t>= </a:t>
            </a:r>
            <a:r>
              <a:rPr lang="en-US" altLang="zh-CN" sz="1600" i="1" dirty="0" err="1" smtClean="0">
                <a:solidFill>
                  <a:srgbClr val="408080"/>
                </a:solidFill>
              </a:rPr>
              <a:t>item_distribution.T</a:t>
            </a:r>
            <a:endParaRPr lang="en-US" altLang="zh-CN" sz="1600" i="1" dirty="0" smtClean="0">
              <a:solidFill>
                <a:srgbClr val="408080"/>
              </a:solidFill>
            </a:endParaRPr>
          </a:p>
          <a:p>
            <a:endParaRPr lang="en-US" altLang="zh-CN" sz="1600" i="1" dirty="0">
              <a:solidFill>
                <a:srgbClr val="408080"/>
              </a:solidFill>
            </a:endParaRPr>
          </a:p>
          <a:p>
            <a:r>
              <a:rPr lang="en-US" altLang="zh-CN" sz="1600" i="1" dirty="0" smtClean="0">
                <a:solidFill>
                  <a:schemeClr val="bg1">
                    <a:lumMod val="50000"/>
                  </a:schemeClr>
                </a:solidFill>
              </a:rPr>
              <a:t>print </a:t>
            </a:r>
            <a:r>
              <a:rPr lang="en-US" altLang="zh-CN" sz="1600" i="1" dirty="0">
                <a:solidFill>
                  <a:schemeClr val="bg1">
                    <a:lumMod val="50000"/>
                  </a:schemeClr>
                </a:solidFill>
              </a:rPr>
              <a:t>"Item's topic distribution</a:t>
            </a:r>
            <a:r>
              <a:rPr lang="en-US" altLang="zh-CN" sz="1600" i="1" dirty="0" smtClean="0">
                <a:solidFill>
                  <a:schemeClr val="bg1">
                    <a:lumMod val="50000"/>
                  </a:schemeClr>
                </a:solidFill>
              </a:rPr>
              <a:t>:”</a:t>
            </a:r>
          </a:p>
          <a:p>
            <a:r>
              <a:rPr lang="en-US" altLang="zh-CN" sz="1600" i="1" dirty="0" smtClean="0">
                <a:solidFill>
                  <a:srgbClr val="408080"/>
                </a:solidFill>
              </a:rPr>
              <a:t>print </a:t>
            </a:r>
            <a:r>
              <a:rPr lang="en-US" altLang="zh-CN" sz="1600" i="1" dirty="0" err="1" smtClean="0">
                <a:solidFill>
                  <a:srgbClr val="408080"/>
                </a:solidFill>
              </a:rPr>
              <a:t>item_distribution</a:t>
            </a:r>
            <a:endParaRPr lang="en-US" altLang="zh-CN" sz="1600" i="1" dirty="0" smtClean="0">
              <a:solidFill>
                <a:srgbClr val="408080"/>
              </a:solidFill>
            </a:endParaRPr>
          </a:p>
          <a:p>
            <a:endParaRPr lang="en-US" altLang="zh-CN" sz="1600" i="1" dirty="0" smtClean="0">
              <a:solidFill>
                <a:srgbClr val="408080"/>
              </a:solidFill>
            </a:endParaRPr>
          </a:p>
          <a:p>
            <a:r>
              <a:rPr lang="en-US" altLang="zh-CN" sz="1600" i="1" dirty="0" smtClean="0">
                <a:solidFill>
                  <a:schemeClr val="bg1">
                    <a:lumMod val="50000"/>
                  </a:schemeClr>
                </a:solidFill>
              </a:rPr>
              <a:t>print </a:t>
            </a:r>
            <a:r>
              <a:rPr lang="en-US" altLang="zh-CN" sz="1600" i="1" dirty="0">
                <a:solidFill>
                  <a:schemeClr val="bg1">
                    <a:lumMod val="50000"/>
                  </a:schemeClr>
                </a:solidFill>
              </a:rPr>
              <a:t>"User's topic distribution</a:t>
            </a:r>
            <a:r>
              <a:rPr lang="en-US" altLang="zh-CN" sz="1600" i="1" dirty="0" smtClean="0">
                <a:solidFill>
                  <a:schemeClr val="bg1">
                    <a:lumMod val="50000"/>
                  </a:schemeClr>
                </a:solidFill>
              </a:rPr>
              <a:t>:”</a:t>
            </a:r>
          </a:p>
          <a:p>
            <a:r>
              <a:rPr lang="en-US" altLang="zh-CN" sz="1600" i="1" dirty="0" smtClean="0">
                <a:solidFill>
                  <a:srgbClr val="408080"/>
                </a:solidFill>
              </a:rPr>
              <a:t>print </a:t>
            </a:r>
            <a:r>
              <a:rPr lang="en-US" altLang="zh-CN" sz="1600" i="1" dirty="0" err="1" smtClean="0">
                <a:solidFill>
                  <a:srgbClr val="408080"/>
                </a:solidFill>
              </a:rPr>
              <a:t>user_distribution</a:t>
            </a:r>
            <a:endParaRPr lang="en-US" altLang="zh-CN" sz="1600" i="1" dirty="0" smtClean="0">
              <a:solidFill>
                <a:srgbClr val="408080"/>
              </a:solidFill>
            </a:endParaRPr>
          </a:p>
          <a:p>
            <a:endParaRPr lang="en-US" altLang="zh-CN" sz="1600" i="1" dirty="0">
              <a:solidFill>
                <a:srgbClr val="408080"/>
              </a:solidFill>
            </a:endParaRPr>
          </a:p>
        </p:txBody>
      </p:sp>
      <p:pic>
        <p:nvPicPr>
          <p:cNvPr id="5" name="图片 4"/>
          <p:cNvPicPr>
            <a:picLocks noChangeAspect="1"/>
          </p:cNvPicPr>
          <p:nvPr/>
        </p:nvPicPr>
        <p:blipFill>
          <a:blip r:embed="rId2"/>
          <a:stretch>
            <a:fillRect/>
          </a:stretch>
        </p:blipFill>
        <p:spPr>
          <a:xfrm>
            <a:off x="452479" y="3366662"/>
            <a:ext cx="2590800" cy="1524000"/>
          </a:xfrm>
          <a:prstGeom prst="rect">
            <a:avLst/>
          </a:prstGeom>
        </p:spPr>
      </p:pic>
      <p:pic>
        <p:nvPicPr>
          <p:cNvPr id="6" name="图片 5"/>
          <p:cNvPicPr>
            <a:picLocks noChangeAspect="1"/>
          </p:cNvPicPr>
          <p:nvPr/>
        </p:nvPicPr>
        <p:blipFill>
          <a:blip r:embed="rId3"/>
          <a:stretch>
            <a:fillRect/>
          </a:stretch>
        </p:blipFill>
        <p:spPr>
          <a:xfrm>
            <a:off x="452479" y="5122536"/>
            <a:ext cx="2476500" cy="1104900"/>
          </a:xfrm>
          <a:prstGeom prst="rect">
            <a:avLst/>
          </a:prstGeom>
        </p:spPr>
      </p:pic>
    </p:spTree>
    <p:extLst>
      <p:ext uri="{BB962C8B-B14F-4D97-AF65-F5344CB8AC3E}">
        <p14:creationId xmlns:p14="http://schemas.microsoft.com/office/powerpoint/2010/main" val="56031011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朋友推荐</a:t>
            </a:r>
            <a:endParaRPr lang="en-US" dirty="0"/>
          </a:p>
        </p:txBody>
      </p:sp>
      <p:pic>
        <p:nvPicPr>
          <p:cNvPr id="4" name="Picture 3"/>
          <p:cNvPicPr>
            <a:picLocks noChangeAspect="1"/>
          </p:cNvPicPr>
          <p:nvPr/>
        </p:nvPicPr>
        <p:blipFill>
          <a:blip r:embed="rId2"/>
          <a:stretch>
            <a:fillRect/>
          </a:stretch>
        </p:blipFill>
        <p:spPr>
          <a:xfrm>
            <a:off x="378994" y="1924859"/>
            <a:ext cx="7447547" cy="3451615"/>
          </a:xfrm>
          <a:prstGeom prst="rect">
            <a:avLst/>
          </a:prstGeom>
        </p:spPr>
      </p:pic>
      <p:sp>
        <p:nvSpPr>
          <p:cNvPr id="5" name="Rounded Rectangle 4"/>
          <p:cNvSpPr/>
          <p:nvPr/>
        </p:nvSpPr>
        <p:spPr>
          <a:xfrm>
            <a:off x="5711993" y="1669381"/>
            <a:ext cx="1768642" cy="39072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691816" y="5438137"/>
            <a:ext cx="4456248" cy="369332"/>
          </a:xfrm>
          <a:prstGeom prst="rect">
            <a:avLst/>
          </a:prstGeom>
          <a:solidFill>
            <a:srgbClr val="7030A0"/>
          </a:solidFill>
          <a:ln>
            <a:solidFill>
              <a:schemeClr val="tx1"/>
            </a:solidFill>
          </a:ln>
        </p:spPr>
        <p:txBody>
          <a:bodyPr wrap="square" rtlCol="0">
            <a:spAutoFit/>
          </a:bodyPr>
          <a:lstStyle/>
          <a:p>
            <a:r>
              <a:rPr lang="zh-CN" altLang="en-US" dirty="0" smtClean="0">
                <a:solidFill>
                  <a:schemeClr val="bg1"/>
                </a:solidFill>
              </a:rPr>
              <a:t>推荐的“</a:t>
            </a:r>
            <a:r>
              <a:rPr lang="en-US" altLang="zh-CN" dirty="0" smtClean="0">
                <a:solidFill>
                  <a:schemeClr val="bg1"/>
                </a:solidFill>
              </a:rPr>
              <a:t>User</a:t>
            </a:r>
            <a:r>
              <a:rPr lang="zh-CN" altLang="en-US" dirty="0" smtClean="0">
                <a:solidFill>
                  <a:schemeClr val="bg1"/>
                </a:solidFill>
              </a:rPr>
              <a:t>”和“</a:t>
            </a:r>
            <a:r>
              <a:rPr lang="en-US" altLang="zh-CN" dirty="0" smtClean="0">
                <a:solidFill>
                  <a:schemeClr val="bg1"/>
                </a:solidFill>
              </a:rPr>
              <a:t>Item</a:t>
            </a:r>
            <a:r>
              <a:rPr lang="zh-CN" altLang="en-US" dirty="0" smtClean="0">
                <a:solidFill>
                  <a:schemeClr val="bg1"/>
                </a:solidFill>
              </a:rPr>
              <a:t>”属于同一类别</a:t>
            </a:r>
            <a:endParaRPr lang="en-US" dirty="0">
              <a:solidFill>
                <a:schemeClr val="bg1"/>
              </a:solidFill>
            </a:endParaRPr>
          </a:p>
        </p:txBody>
      </p:sp>
    </p:spTree>
    <p:extLst>
      <p:ext uri="{BB962C8B-B14F-4D97-AF65-F5344CB8AC3E}">
        <p14:creationId xmlns:p14="http://schemas.microsoft.com/office/powerpoint/2010/main" val="7317591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smtClean="0">
                <a:solidFill>
                  <a:srgbClr val="0070C0"/>
                </a:solidFill>
              </a:rPr>
              <a:t>4.</a:t>
            </a:r>
            <a:r>
              <a:rPr kumimoji="1" lang="zh-CN" altLang="en-US" sz="2400" dirty="0" smtClean="0">
                <a:solidFill>
                  <a:srgbClr val="0070C0"/>
                </a:solidFill>
              </a:rPr>
              <a:t> </a:t>
            </a:r>
            <a:r>
              <a:rPr kumimoji="1" lang="zh-CN" altLang="en-US" sz="2400" dirty="0" smtClean="0">
                <a:solidFill>
                  <a:srgbClr val="0070C0"/>
                </a:solidFill>
              </a:rPr>
              <a:t>可视化物品的主题分布</a:t>
            </a:r>
            <a:endParaRPr kumimoji="1" lang="zh-CN" altLang="en-US" dirty="0"/>
          </a:p>
        </p:txBody>
      </p:sp>
      <p:sp>
        <p:nvSpPr>
          <p:cNvPr id="5" name="矩形 4"/>
          <p:cNvSpPr/>
          <p:nvPr/>
        </p:nvSpPr>
        <p:spPr>
          <a:xfrm>
            <a:off x="395536" y="1124744"/>
            <a:ext cx="8079962" cy="2893100"/>
          </a:xfrm>
          <a:prstGeom prst="rect">
            <a:avLst/>
          </a:prstGeom>
        </p:spPr>
        <p:txBody>
          <a:bodyPr wrap="square">
            <a:spAutoFit/>
          </a:bodyPr>
          <a:lstStyle/>
          <a:p>
            <a:r>
              <a:rPr lang="en-US" altLang="zh-CN" sz="1400" b="1" dirty="0">
                <a:solidFill>
                  <a:srgbClr val="008000"/>
                </a:solidFill>
              </a:rPr>
              <a:t>import </a:t>
            </a:r>
            <a:r>
              <a:rPr lang="en-US" altLang="zh-CN" sz="1400" b="1" dirty="0" err="1">
                <a:solidFill>
                  <a:srgbClr val="008000"/>
                </a:solidFill>
              </a:rPr>
              <a:t>matplotlib.pyplot</a:t>
            </a:r>
            <a:r>
              <a:rPr lang="en-US" altLang="zh-CN" sz="1400" b="1" dirty="0">
                <a:solidFill>
                  <a:srgbClr val="008000"/>
                </a:solidFill>
              </a:rPr>
              <a:t> as </a:t>
            </a:r>
            <a:r>
              <a:rPr lang="en-US" altLang="zh-CN" sz="1400" b="1" dirty="0" err="1">
                <a:solidFill>
                  <a:srgbClr val="008000"/>
                </a:solidFill>
              </a:rPr>
              <a:t>plt</a:t>
            </a:r>
            <a:endParaRPr lang="en-US" altLang="zh-CN" sz="1400" b="1" dirty="0">
              <a:solidFill>
                <a:srgbClr val="008000"/>
              </a:solidFill>
            </a:endParaRPr>
          </a:p>
          <a:p>
            <a:r>
              <a:rPr lang="en-US" altLang="zh-CN" sz="1400" b="1" dirty="0">
                <a:solidFill>
                  <a:srgbClr val="008000"/>
                </a:solidFill>
              </a:rPr>
              <a:t>import </a:t>
            </a:r>
            <a:r>
              <a:rPr lang="en-US" altLang="zh-CN" sz="1400" b="1" dirty="0" err="1">
                <a:solidFill>
                  <a:srgbClr val="008000"/>
                </a:solidFill>
              </a:rPr>
              <a:t>numpy</a:t>
            </a:r>
            <a:r>
              <a:rPr lang="en-US" altLang="zh-CN" sz="1400" b="1" dirty="0">
                <a:solidFill>
                  <a:srgbClr val="008000"/>
                </a:solidFill>
              </a:rPr>
              <a:t> as </a:t>
            </a:r>
            <a:r>
              <a:rPr lang="en-US" altLang="zh-CN" sz="1400" b="1" dirty="0" smtClean="0">
                <a:solidFill>
                  <a:srgbClr val="008000"/>
                </a:solidFill>
              </a:rPr>
              <a:t>np</a:t>
            </a:r>
            <a:endParaRPr lang="en-US" altLang="zh-CN" sz="1400" b="1" dirty="0" smtClean="0">
              <a:solidFill>
                <a:srgbClr val="008000"/>
              </a:solidFill>
            </a:endParaRPr>
          </a:p>
          <a:p>
            <a:endParaRPr lang="en-US" altLang="zh-CN" sz="1400" i="1" dirty="0" smtClean="0">
              <a:solidFill>
                <a:srgbClr val="408080"/>
              </a:solidFill>
            </a:endParaRPr>
          </a:p>
          <a:p>
            <a:r>
              <a:rPr lang="en-US" altLang="zh-CN" sz="1400" i="1" dirty="0">
                <a:solidFill>
                  <a:schemeClr val="bg1">
                    <a:lumMod val="50000"/>
                  </a:schemeClr>
                </a:solidFill>
              </a:rPr>
              <a:t># plot the items' </a:t>
            </a:r>
            <a:r>
              <a:rPr lang="en-US" altLang="zh-CN" sz="1400" i="1" dirty="0" smtClean="0">
                <a:solidFill>
                  <a:schemeClr val="bg1">
                    <a:lumMod val="50000"/>
                  </a:schemeClr>
                </a:solidFill>
              </a:rPr>
              <a:t>distribution</a:t>
            </a:r>
          </a:p>
          <a:p>
            <a:r>
              <a:rPr lang="en-US" altLang="zh-CN" sz="1400" i="1" dirty="0" err="1" smtClean="0">
                <a:solidFill>
                  <a:srgbClr val="408080"/>
                </a:solidFill>
              </a:rPr>
              <a:t>plt.plot</a:t>
            </a:r>
            <a:r>
              <a:rPr lang="en-US" altLang="zh-CN" sz="1400" i="1" dirty="0" smtClean="0">
                <a:solidFill>
                  <a:srgbClr val="408080"/>
                </a:solidFill>
              </a:rPr>
              <a:t>(</a:t>
            </a:r>
            <a:r>
              <a:rPr lang="en-US" altLang="zh-CN" sz="1400" i="1" dirty="0" err="1" smtClean="0">
                <a:solidFill>
                  <a:srgbClr val="408080"/>
                </a:solidFill>
              </a:rPr>
              <a:t>item_distribution</a:t>
            </a:r>
            <a:r>
              <a:rPr lang="en-US" altLang="zh-CN" sz="1400" i="1" dirty="0">
                <a:solidFill>
                  <a:srgbClr val="408080"/>
                </a:solidFill>
              </a:rPr>
              <a:t>[:, 0], </a:t>
            </a:r>
            <a:r>
              <a:rPr lang="en-US" altLang="zh-CN" sz="1400" i="1" dirty="0" err="1">
                <a:solidFill>
                  <a:srgbClr val="408080"/>
                </a:solidFill>
              </a:rPr>
              <a:t>item_distribution</a:t>
            </a:r>
            <a:r>
              <a:rPr lang="en-US" altLang="zh-CN" sz="1400" i="1" dirty="0">
                <a:solidFill>
                  <a:srgbClr val="408080"/>
                </a:solidFill>
              </a:rPr>
              <a:t>[:, 1], "b</a:t>
            </a:r>
            <a:r>
              <a:rPr lang="en-US" altLang="zh-CN" sz="1400" i="1" dirty="0" smtClean="0">
                <a:solidFill>
                  <a:srgbClr val="408080"/>
                </a:solidFill>
              </a:rPr>
              <a:t>*")</a:t>
            </a:r>
          </a:p>
          <a:p>
            <a:r>
              <a:rPr lang="en-US" altLang="zh-CN" sz="1400" i="1" dirty="0" err="1" smtClean="0">
                <a:solidFill>
                  <a:srgbClr val="408080"/>
                </a:solidFill>
              </a:rPr>
              <a:t>plt.xlim</a:t>
            </a:r>
            <a:r>
              <a:rPr lang="en-US" altLang="zh-CN" sz="1400" i="1" dirty="0">
                <a:solidFill>
                  <a:srgbClr val="408080"/>
                </a:solidFill>
              </a:rPr>
              <a:t>((-1, 3</a:t>
            </a:r>
            <a:r>
              <a:rPr lang="en-US" altLang="zh-CN" sz="1400" i="1" dirty="0" smtClean="0">
                <a:solidFill>
                  <a:srgbClr val="408080"/>
                </a:solidFill>
              </a:rPr>
              <a:t>))</a:t>
            </a:r>
          </a:p>
          <a:p>
            <a:r>
              <a:rPr lang="en-US" altLang="zh-CN" sz="1400" i="1" dirty="0" err="1" smtClean="0">
                <a:solidFill>
                  <a:srgbClr val="408080"/>
                </a:solidFill>
              </a:rPr>
              <a:t>plt.ylim</a:t>
            </a:r>
            <a:r>
              <a:rPr lang="en-US" altLang="zh-CN" sz="1400" i="1" dirty="0">
                <a:solidFill>
                  <a:srgbClr val="408080"/>
                </a:solidFill>
              </a:rPr>
              <a:t>((-1, 3</a:t>
            </a:r>
            <a:r>
              <a:rPr lang="en-US" altLang="zh-CN" sz="1400" i="1" dirty="0" smtClean="0">
                <a:solidFill>
                  <a:srgbClr val="408080"/>
                </a:solidFill>
              </a:rPr>
              <a:t>))</a:t>
            </a:r>
          </a:p>
          <a:p>
            <a:r>
              <a:rPr lang="en-US" altLang="zh-CN" sz="1400" i="1" dirty="0" err="1" smtClean="0">
                <a:solidFill>
                  <a:srgbClr val="408080"/>
                </a:solidFill>
              </a:rPr>
              <a:t>plt.title</a:t>
            </a:r>
            <a:r>
              <a:rPr lang="en-US" altLang="zh-CN" sz="1400" i="1" dirty="0" smtClean="0">
                <a:solidFill>
                  <a:srgbClr val="408080"/>
                </a:solidFill>
              </a:rPr>
              <a:t>(</a:t>
            </a:r>
            <a:r>
              <a:rPr lang="en-US" altLang="zh-CN" sz="1400" i="1" dirty="0" err="1" smtClean="0">
                <a:solidFill>
                  <a:srgbClr val="408080"/>
                </a:solidFill>
              </a:rPr>
              <a:t>u'the</a:t>
            </a:r>
            <a:r>
              <a:rPr lang="en-US" altLang="zh-CN" sz="1400" i="1" dirty="0" smtClean="0">
                <a:solidFill>
                  <a:srgbClr val="408080"/>
                </a:solidFill>
              </a:rPr>
              <a:t> </a:t>
            </a:r>
            <a:r>
              <a:rPr lang="en-US" altLang="zh-CN" sz="1400" i="1" dirty="0">
                <a:solidFill>
                  <a:srgbClr val="408080"/>
                </a:solidFill>
              </a:rPr>
              <a:t>distribution of items (NMF</a:t>
            </a:r>
            <a:r>
              <a:rPr lang="en-US" altLang="zh-CN" sz="1400" i="1" dirty="0" smtClean="0">
                <a:solidFill>
                  <a:srgbClr val="408080"/>
                </a:solidFill>
              </a:rPr>
              <a:t>)')</a:t>
            </a:r>
          </a:p>
          <a:p>
            <a:r>
              <a:rPr lang="en-US" altLang="zh-CN" sz="1400" i="1" dirty="0" smtClean="0">
                <a:solidFill>
                  <a:srgbClr val="408080"/>
                </a:solidFill>
              </a:rPr>
              <a:t>count </a:t>
            </a:r>
            <a:r>
              <a:rPr lang="en-US" altLang="zh-CN" sz="1400" i="1" dirty="0">
                <a:solidFill>
                  <a:srgbClr val="408080"/>
                </a:solidFill>
              </a:rPr>
              <a:t>= </a:t>
            </a:r>
            <a:r>
              <a:rPr lang="en-US" altLang="zh-CN" sz="1400" i="1" dirty="0" smtClean="0">
                <a:solidFill>
                  <a:srgbClr val="408080"/>
                </a:solidFill>
              </a:rPr>
              <a:t>1</a:t>
            </a:r>
          </a:p>
          <a:p>
            <a:r>
              <a:rPr lang="en-US" altLang="zh-CN" sz="1400" i="1" dirty="0" smtClean="0">
                <a:solidFill>
                  <a:srgbClr val="408080"/>
                </a:solidFill>
              </a:rPr>
              <a:t>for </a:t>
            </a:r>
            <a:r>
              <a:rPr lang="en-US" altLang="zh-CN" sz="1400" i="1" dirty="0">
                <a:solidFill>
                  <a:srgbClr val="408080"/>
                </a:solidFill>
              </a:rPr>
              <a:t>item in </a:t>
            </a:r>
            <a:r>
              <a:rPr lang="en-US" altLang="zh-CN" sz="1400" i="1" dirty="0" err="1">
                <a:solidFill>
                  <a:srgbClr val="408080"/>
                </a:solidFill>
              </a:rPr>
              <a:t>item_distribution</a:t>
            </a:r>
            <a:r>
              <a:rPr lang="en-US" altLang="zh-CN" sz="1400" i="1" dirty="0">
                <a:solidFill>
                  <a:srgbClr val="408080"/>
                </a:solidFill>
              </a:rPr>
              <a:t>:    </a:t>
            </a:r>
            <a:endParaRPr lang="en-US" altLang="zh-CN" sz="1400" i="1" dirty="0" smtClean="0">
              <a:solidFill>
                <a:srgbClr val="408080"/>
              </a:solidFill>
            </a:endParaRPr>
          </a:p>
          <a:p>
            <a:r>
              <a:rPr lang="zh-CN" altLang="en-US" sz="1400" i="1" dirty="0" smtClean="0">
                <a:solidFill>
                  <a:srgbClr val="408080"/>
                </a:solidFill>
              </a:rPr>
              <a:t>       </a:t>
            </a:r>
            <a:r>
              <a:rPr lang="en-US" altLang="zh-CN" sz="1400" i="1" dirty="0" err="1" smtClean="0">
                <a:solidFill>
                  <a:srgbClr val="408080"/>
                </a:solidFill>
              </a:rPr>
              <a:t>plt.text</a:t>
            </a:r>
            <a:r>
              <a:rPr lang="en-US" altLang="zh-CN" sz="1400" i="1" dirty="0" smtClean="0">
                <a:solidFill>
                  <a:srgbClr val="408080"/>
                </a:solidFill>
              </a:rPr>
              <a:t>(item[0</a:t>
            </a:r>
            <a:r>
              <a:rPr lang="en-US" altLang="zh-CN" sz="1400" i="1" dirty="0">
                <a:solidFill>
                  <a:srgbClr val="408080"/>
                </a:solidFill>
              </a:rPr>
              <a:t>], item[1], 'item '+</a:t>
            </a:r>
            <a:r>
              <a:rPr lang="en-US" altLang="zh-CN" sz="1400" i="1" dirty="0" err="1">
                <a:solidFill>
                  <a:srgbClr val="408080"/>
                </a:solidFill>
              </a:rPr>
              <a:t>str</a:t>
            </a:r>
            <a:r>
              <a:rPr lang="en-US" altLang="zh-CN" sz="1400" i="1" dirty="0">
                <a:solidFill>
                  <a:srgbClr val="408080"/>
                </a:solidFill>
              </a:rPr>
              <a:t>(count), </a:t>
            </a:r>
            <a:r>
              <a:rPr lang="en-US" altLang="zh-CN" sz="1400" i="1" dirty="0" err="1">
                <a:solidFill>
                  <a:srgbClr val="408080"/>
                </a:solidFill>
              </a:rPr>
              <a:t>bbox</a:t>
            </a:r>
            <a:r>
              <a:rPr lang="en-US" altLang="zh-CN" sz="1400" i="1" dirty="0">
                <a:solidFill>
                  <a:srgbClr val="408080"/>
                </a:solidFill>
              </a:rPr>
              <a:t>=</a:t>
            </a:r>
            <a:r>
              <a:rPr lang="en-US" altLang="zh-CN" sz="1400" i="1" dirty="0" err="1">
                <a:solidFill>
                  <a:srgbClr val="408080"/>
                </a:solidFill>
              </a:rPr>
              <a:t>dict</a:t>
            </a:r>
            <a:r>
              <a:rPr lang="en-US" altLang="zh-CN" sz="1400" i="1" dirty="0">
                <a:solidFill>
                  <a:srgbClr val="408080"/>
                </a:solidFill>
              </a:rPr>
              <a:t>(</a:t>
            </a:r>
            <a:r>
              <a:rPr lang="en-US" altLang="zh-CN" sz="1400" i="1" dirty="0" err="1">
                <a:solidFill>
                  <a:srgbClr val="408080"/>
                </a:solidFill>
              </a:rPr>
              <a:t>facecolor</a:t>
            </a:r>
            <a:r>
              <a:rPr lang="en-US" altLang="zh-CN" sz="1400" i="1" dirty="0">
                <a:solidFill>
                  <a:srgbClr val="408080"/>
                </a:solidFill>
              </a:rPr>
              <a:t>='red', alpha=0.2))    </a:t>
            </a:r>
            <a:endParaRPr lang="en-US" altLang="zh-CN" sz="1400" i="1" dirty="0" smtClean="0">
              <a:solidFill>
                <a:srgbClr val="408080"/>
              </a:solidFill>
            </a:endParaRPr>
          </a:p>
          <a:p>
            <a:r>
              <a:rPr lang="zh-CN" altLang="en-US" sz="1400" i="1" dirty="0" smtClean="0">
                <a:solidFill>
                  <a:srgbClr val="408080"/>
                </a:solidFill>
              </a:rPr>
              <a:t>       </a:t>
            </a:r>
            <a:r>
              <a:rPr lang="en-US" altLang="zh-CN" sz="1400" i="1" dirty="0" smtClean="0">
                <a:solidFill>
                  <a:srgbClr val="408080"/>
                </a:solidFill>
              </a:rPr>
              <a:t>count </a:t>
            </a:r>
            <a:r>
              <a:rPr lang="en-US" altLang="zh-CN" sz="1400" i="1" dirty="0">
                <a:solidFill>
                  <a:srgbClr val="408080"/>
                </a:solidFill>
              </a:rPr>
              <a:t>+= </a:t>
            </a:r>
            <a:r>
              <a:rPr lang="en-US" altLang="zh-CN" sz="1400" i="1" dirty="0" smtClean="0">
                <a:solidFill>
                  <a:srgbClr val="408080"/>
                </a:solidFill>
              </a:rPr>
              <a:t>1</a:t>
            </a:r>
          </a:p>
          <a:p>
            <a:r>
              <a:rPr lang="en-US" altLang="zh-CN" sz="1400" i="1" dirty="0" err="1" smtClean="0">
                <a:solidFill>
                  <a:srgbClr val="408080"/>
                </a:solidFill>
              </a:rPr>
              <a:t>plt.show</a:t>
            </a:r>
            <a:r>
              <a:rPr lang="en-US" altLang="zh-CN" sz="1400" i="1" dirty="0" smtClean="0">
                <a:solidFill>
                  <a:srgbClr val="408080"/>
                </a:solidFill>
              </a:rPr>
              <a:t>()</a:t>
            </a:r>
            <a:endParaRPr lang="zh-CN" altLang="en-US" sz="1400" i="1" dirty="0">
              <a:solidFill>
                <a:schemeClr val="accent5">
                  <a:lumMod val="75000"/>
                </a:schemeClr>
              </a:solidFill>
            </a:endParaRPr>
          </a:p>
        </p:txBody>
      </p:sp>
      <p:pic>
        <p:nvPicPr>
          <p:cNvPr id="3" name="图片 2"/>
          <p:cNvPicPr>
            <a:picLocks noChangeAspect="1"/>
          </p:cNvPicPr>
          <p:nvPr/>
        </p:nvPicPr>
        <p:blipFill>
          <a:blip r:embed="rId2"/>
          <a:stretch>
            <a:fillRect/>
          </a:stretch>
        </p:blipFill>
        <p:spPr>
          <a:xfrm>
            <a:off x="4644008" y="3717032"/>
            <a:ext cx="3725416" cy="2853510"/>
          </a:xfrm>
          <a:prstGeom prst="rect">
            <a:avLst/>
          </a:prstGeom>
        </p:spPr>
      </p:pic>
      <p:sp>
        <p:nvSpPr>
          <p:cNvPr id="6" name="Content Placeholder 2"/>
          <p:cNvSpPr txBox="1">
            <a:spLocks/>
          </p:cNvSpPr>
          <p:nvPr/>
        </p:nvSpPr>
        <p:spPr>
          <a:xfrm>
            <a:off x="389915" y="4509119"/>
            <a:ext cx="4110077" cy="14401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t>从距离的角度来看，</a:t>
            </a:r>
            <a:r>
              <a:rPr lang="en-US" altLang="zh-CN" sz="1800" dirty="0" smtClean="0"/>
              <a:t>item5</a:t>
            </a:r>
            <a:r>
              <a:rPr lang="zh-CN" altLang="en-US" sz="1800" dirty="0" smtClean="0"/>
              <a:t>和</a:t>
            </a:r>
            <a:r>
              <a:rPr lang="en-US" altLang="zh-CN" sz="1800" dirty="0" smtClean="0"/>
              <a:t>item6</a:t>
            </a:r>
            <a:r>
              <a:rPr lang="zh-CN" altLang="en-US" sz="1800" dirty="0" smtClean="0"/>
              <a:t>比较类似；从余弦相似度角度来看，</a:t>
            </a:r>
            <a:r>
              <a:rPr lang="en-US" altLang="zh-CN" sz="1800" dirty="0" smtClean="0"/>
              <a:t>item 2,5,6</a:t>
            </a:r>
            <a:r>
              <a:rPr lang="zh-CN" altLang="en-US" sz="1800" dirty="0" smtClean="0"/>
              <a:t>比较相似，</a:t>
            </a:r>
            <a:r>
              <a:rPr lang="en-US" altLang="zh-CN" sz="1800" dirty="0" smtClean="0"/>
              <a:t>item1,3</a:t>
            </a:r>
            <a:r>
              <a:rPr lang="zh-CN" altLang="en-US" sz="1800" dirty="0" smtClean="0"/>
              <a:t>比较相似。</a:t>
            </a:r>
            <a:endParaRPr lang="en-US" sz="1800" dirty="0"/>
          </a:p>
        </p:txBody>
      </p:sp>
    </p:spTree>
    <p:extLst>
      <p:ext uri="{BB962C8B-B14F-4D97-AF65-F5344CB8AC3E}">
        <p14:creationId xmlns:p14="http://schemas.microsoft.com/office/powerpoint/2010/main" val="169346457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a:solidFill>
                  <a:srgbClr val="0070C0"/>
                </a:solidFill>
              </a:rPr>
              <a:t>5</a:t>
            </a:r>
            <a:r>
              <a:rPr kumimoji="1" lang="en-US" altLang="zh-CN" sz="2400" dirty="0" smtClean="0">
                <a:solidFill>
                  <a:srgbClr val="0070C0"/>
                </a:solidFill>
              </a:rPr>
              <a:t>.</a:t>
            </a:r>
            <a:r>
              <a:rPr kumimoji="1" lang="zh-CN" altLang="en-US" sz="2400" dirty="0" smtClean="0">
                <a:solidFill>
                  <a:srgbClr val="0070C0"/>
                </a:solidFill>
              </a:rPr>
              <a:t> </a:t>
            </a:r>
            <a:r>
              <a:rPr kumimoji="1" lang="zh-CN" altLang="en-US" sz="2400" dirty="0" smtClean="0">
                <a:solidFill>
                  <a:srgbClr val="0070C0"/>
                </a:solidFill>
              </a:rPr>
              <a:t>可视化用户的主题分布</a:t>
            </a:r>
            <a:endParaRPr kumimoji="1" lang="zh-CN" altLang="en-US" dirty="0"/>
          </a:p>
        </p:txBody>
      </p:sp>
      <p:sp>
        <p:nvSpPr>
          <p:cNvPr id="5" name="矩形 4"/>
          <p:cNvSpPr/>
          <p:nvPr/>
        </p:nvSpPr>
        <p:spPr>
          <a:xfrm>
            <a:off x="395536" y="1124744"/>
            <a:ext cx="8079962" cy="3323987"/>
          </a:xfrm>
          <a:prstGeom prst="rect">
            <a:avLst/>
          </a:prstGeom>
        </p:spPr>
        <p:txBody>
          <a:bodyPr wrap="square">
            <a:spAutoFit/>
          </a:bodyPr>
          <a:lstStyle/>
          <a:p>
            <a:r>
              <a:rPr lang="en-US" altLang="zh-CN" sz="1400" b="1" dirty="0">
                <a:solidFill>
                  <a:srgbClr val="008000"/>
                </a:solidFill>
              </a:rPr>
              <a:t>import </a:t>
            </a:r>
            <a:r>
              <a:rPr lang="en-US" altLang="zh-CN" sz="1400" b="1" dirty="0" err="1">
                <a:solidFill>
                  <a:srgbClr val="008000"/>
                </a:solidFill>
              </a:rPr>
              <a:t>matplotlib.pyplot</a:t>
            </a:r>
            <a:r>
              <a:rPr lang="en-US" altLang="zh-CN" sz="1400" b="1" dirty="0">
                <a:solidFill>
                  <a:srgbClr val="008000"/>
                </a:solidFill>
              </a:rPr>
              <a:t> as </a:t>
            </a:r>
            <a:r>
              <a:rPr lang="en-US" altLang="zh-CN" sz="1400" b="1" dirty="0" err="1">
                <a:solidFill>
                  <a:srgbClr val="008000"/>
                </a:solidFill>
              </a:rPr>
              <a:t>plt</a:t>
            </a:r>
            <a:endParaRPr lang="en-US" altLang="zh-CN" sz="1400" b="1" dirty="0">
              <a:solidFill>
                <a:srgbClr val="008000"/>
              </a:solidFill>
            </a:endParaRPr>
          </a:p>
          <a:p>
            <a:r>
              <a:rPr lang="en-US" altLang="zh-CN" sz="1400" b="1" dirty="0">
                <a:solidFill>
                  <a:srgbClr val="008000"/>
                </a:solidFill>
              </a:rPr>
              <a:t>import </a:t>
            </a:r>
            <a:r>
              <a:rPr lang="en-US" altLang="zh-CN" sz="1400" b="1" dirty="0" err="1">
                <a:solidFill>
                  <a:srgbClr val="008000"/>
                </a:solidFill>
              </a:rPr>
              <a:t>numpy</a:t>
            </a:r>
            <a:r>
              <a:rPr lang="en-US" altLang="zh-CN" sz="1400" b="1" dirty="0">
                <a:solidFill>
                  <a:srgbClr val="008000"/>
                </a:solidFill>
              </a:rPr>
              <a:t> as </a:t>
            </a:r>
            <a:r>
              <a:rPr lang="en-US" altLang="zh-CN" sz="1400" b="1" dirty="0" smtClean="0">
                <a:solidFill>
                  <a:srgbClr val="008000"/>
                </a:solidFill>
              </a:rPr>
              <a:t>np</a:t>
            </a:r>
            <a:endParaRPr lang="en-US" altLang="zh-CN" sz="1400" b="1" dirty="0" smtClean="0">
              <a:solidFill>
                <a:srgbClr val="008000"/>
              </a:solidFill>
            </a:endParaRPr>
          </a:p>
          <a:p>
            <a:endParaRPr lang="en-US" altLang="zh-CN" sz="1400" i="1" dirty="0" smtClean="0">
              <a:solidFill>
                <a:srgbClr val="408080"/>
              </a:solidFill>
            </a:endParaRPr>
          </a:p>
          <a:p>
            <a:r>
              <a:rPr lang="en-US" altLang="zh-CN" sz="1400" i="1" dirty="0" smtClean="0">
                <a:solidFill>
                  <a:schemeClr val="bg1">
                    <a:lumMod val="50000"/>
                  </a:schemeClr>
                </a:solidFill>
              </a:rPr>
              <a:t># </a:t>
            </a:r>
            <a:r>
              <a:rPr lang="en-US" altLang="zh-CN" sz="1400" i="1" dirty="0">
                <a:solidFill>
                  <a:schemeClr val="bg1">
                    <a:lumMod val="50000"/>
                  </a:schemeClr>
                </a:solidFill>
              </a:rPr>
              <a:t>plot the users' </a:t>
            </a:r>
            <a:r>
              <a:rPr lang="en-US" altLang="zh-CN" sz="1400" i="1" dirty="0" smtClean="0">
                <a:solidFill>
                  <a:schemeClr val="bg1">
                    <a:lumMod val="50000"/>
                  </a:schemeClr>
                </a:solidFill>
              </a:rPr>
              <a:t>distribution</a:t>
            </a:r>
          </a:p>
          <a:p>
            <a:r>
              <a:rPr lang="en-US" altLang="zh-CN" sz="1400" i="1" dirty="0" err="1" smtClean="0">
                <a:solidFill>
                  <a:srgbClr val="408080"/>
                </a:solidFill>
              </a:rPr>
              <a:t>user_names</a:t>
            </a:r>
            <a:r>
              <a:rPr lang="en-US" altLang="zh-CN" sz="1400" i="1" dirty="0" smtClean="0">
                <a:solidFill>
                  <a:srgbClr val="408080"/>
                </a:solidFill>
              </a:rPr>
              <a:t> </a:t>
            </a:r>
            <a:r>
              <a:rPr lang="en-US" altLang="zh-CN" sz="1400" i="1" dirty="0">
                <a:solidFill>
                  <a:srgbClr val="408080"/>
                </a:solidFill>
              </a:rPr>
              <a:t>= ['Ben', 'Tom', 'John', 'Fred</a:t>
            </a:r>
            <a:r>
              <a:rPr lang="en-US" altLang="zh-CN" sz="1400" i="1" dirty="0" smtClean="0">
                <a:solidFill>
                  <a:srgbClr val="408080"/>
                </a:solidFill>
              </a:rPr>
              <a:t>']</a:t>
            </a:r>
          </a:p>
          <a:p>
            <a:r>
              <a:rPr lang="en-US" altLang="zh-CN" sz="1400" i="1" dirty="0" err="1" smtClean="0">
                <a:solidFill>
                  <a:srgbClr val="408080"/>
                </a:solidFill>
              </a:rPr>
              <a:t>zip_data</a:t>
            </a:r>
            <a:r>
              <a:rPr lang="en-US" altLang="zh-CN" sz="1400" i="1" dirty="0" smtClean="0">
                <a:solidFill>
                  <a:srgbClr val="408080"/>
                </a:solidFill>
              </a:rPr>
              <a:t> </a:t>
            </a:r>
            <a:r>
              <a:rPr lang="en-US" altLang="zh-CN" sz="1400" i="1" dirty="0">
                <a:solidFill>
                  <a:srgbClr val="408080"/>
                </a:solidFill>
              </a:rPr>
              <a:t>= zip(</a:t>
            </a:r>
            <a:r>
              <a:rPr lang="en-US" altLang="zh-CN" sz="1400" i="1" dirty="0" err="1">
                <a:solidFill>
                  <a:srgbClr val="408080"/>
                </a:solidFill>
              </a:rPr>
              <a:t>user_names</a:t>
            </a:r>
            <a:r>
              <a:rPr lang="en-US" altLang="zh-CN" sz="1400" i="1" dirty="0">
                <a:solidFill>
                  <a:srgbClr val="408080"/>
                </a:solidFill>
              </a:rPr>
              <a:t>, </a:t>
            </a:r>
            <a:r>
              <a:rPr lang="en-US" altLang="zh-CN" sz="1400" i="1" dirty="0" err="1">
                <a:solidFill>
                  <a:srgbClr val="408080"/>
                </a:solidFill>
              </a:rPr>
              <a:t>user_distribution</a:t>
            </a:r>
            <a:r>
              <a:rPr lang="en-US" altLang="zh-CN" sz="1400" i="1" dirty="0" smtClean="0">
                <a:solidFill>
                  <a:srgbClr val="408080"/>
                </a:solidFill>
              </a:rPr>
              <a:t>)</a:t>
            </a:r>
          </a:p>
          <a:p>
            <a:r>
              <a:rPr lang="en-US" altLang="zh-CN" sz="1400" i="1" dirty="0" err="1" smtClean="0">
                <a:solidFill>
                  <a:srgbClr val="408080"/>
                </a:solidFill>
              </a:rPr>
              <a:t>plt.plot</a:t>
            </a:r>
            <a:r>
              <a:rPr lang="en-US" altLang="zh-CN" sz="1400" i="1" dirty="0" smtClean="0">
                <a:solidFill>
                  <a:srgbClr val="408080"/>
                </a:solidFill>
              </a:rPr>
              <a:t>(</a:t>
            </a:r>
            <a:r>
              <a:rPr lang="en-US" altLang="zh-CN" sz="1400" i="1" dirty="0" err="1" smtClean="0">
                <a:solidFill>
                  <a:srgbClr val="408080"/>
                </a:solidFill>
              </a:rPr>
              <a:t>user_distribution</a:t>
            </a:r>
            <a:r>
              <a:rPr lang="en-US" altLang="zh-CN" sz="1400" i="1" dirty="0">
                <a:solidFill>
                  <a:srgbClr val="408080"/>
                </a:solidFill>
              </a:rPr>
              <a:t>[:, 0], </a:t>
            </a:r>
            <a:r>
              <a:rPr lang="en-US" altLang="zh-CN" sz="1400" i="1" dirty="0" err="1">
                <a:solidFill>
                  <a:srgbClr val="408080"/>
                </a:solidFill>
              </a:rPr>
              <a:t>user_distribution</a:t>
            </a:r>
            <a:r>
              <a:rPr lang="en-US" altLang="zh-CN" sz="1400" i="1" dirty="0">
                <a:solidFill>
                  <a:srgbClr val="408080"/>
                </a:solidFill>
              </a:rPr>
              <a:t>[:, 1], "r</a:t>
            </a:r>
            <a:r>
              <a:rPr lang="en-US" altLang="zh-CN" sz="1400" i="1" dirty="0" smtClean="0">
                <a:solidFill>
                  <a:srgbClr val="408080"/>
                </a:solidFill>
              </a:rPr>
              <a:t>^")</a:t>
            </a:r>
          </a:p>
          <a:p>
            <a:r>
              <a:rPr lang="en-US" altLang="zh-CN" sz="1400" i="1" dirty="0" err="1" smtClean="0">
                <a:solidFill>
                  <a:srgbClr val="408080"/>
                </a:solidFill>
              </a:rPr>
              <a:t>plt.xlim</a:t>
            </a:r>
            <a:r>
              <a:rPr lang="en-US" altLang="zh-CN" sz="1400" i="1" dirty="0">
                <a:solidFill>
                  <a:srgbClr val="408080"/>
                </a:solidFill>
              </a:rPr>
              <a:t>((-1, 3</a:t>
            </a:r>
            <a:r>
              <a:rPr lang="en-US" altLang="zh-CN" sz="1400" i="1" dirty="0" smtClean="0">
                <a:solidFill>
                  <a:srgbClr val="408080"/>
                </a:solidFill>
              </a:rPr>
              <a:t>))</a:t>
            </a:r>
          </a:p>
          <a:p>
            <a:r>
              <a:rPr lang="en-US" altLang="zh-CN" sz="1400" i="1" dirty="0" err="1" smtClean="0">
                <a:solidFill>
                  <a:srgbClr val="408080"/>
                </a:solidFill>
              </a:rPr>
              <a:t>plt.ylim</a:t>
            </a:r>
            <a:r>
              <a:rPr lang="en-US" altLang="zh-CN" sz="1400" i="1" dirty="0">
                <a:solidFill>
                  <a:srgbClr val="408080"/>
                </a:solidFill>
              </a:rPr>
              <a:t>((-1, 4</a:t>
            </a:r>
            <a:r>
              <a:rPr lang="en-US" altLang="zh-CN" sz="1400" i="1" dirty="0" smtClean="0">
                <a:solidFill>
                  <a:srgbClr val="408080"/>
                </a:solidFill>
              </a:rPr>
              <a:t>))</a:t>
            </a:r>
          </a:p>
          <a:p>
            <a:r>
              <a:rPr lang="en-US" altLang="zh-CN" sz="1400" i="1" dirty="0" err="1" smtClean="0">
                <a:solidFill>
                  <a:srgbClr val="408080"/>
                </a:solidFill>
              </a:rPr>
              <a:t>plt.title</a:t>
            </a:r>
            <a:r>
              <a:rPr lang="en-US" altLang="zh-CN" sz="1400" i="1" dirty="0" smtClean="0">
                <a:solidFill>
                  <a:srgbClr val="408080"/>
                </a:solidFill>
              </a:rPr>
              <a:t>(</a:t>
            </a:r>
            <a:r>
              <a:rPr lang="en-US" altLang="zh-CN" sz="1400" i="1" dirty="0" err="1" smtClean="0">
                <a:solidFill>
                  <a:srgbClr val="408080"/>
                </a:solidFill>
              </a:rPr>
              <a:t>u'the</a:t>
            </a:r>
            <a:r>
              <a:rPr lang="en-US" altLang="zh-CN" sz="1400" i="1" dirty="0" smtClean="0">
                <a:solidFill>
                  <a:srgbClr val="408080"/>
                </a:solidFill>
              </a:rPr>
              <a:t> </a:t>
            </a:r>
            <a:r>
              <a:rPr lang="en-US" altLang="zh-CN" sz="1400" i="1" dirty="0">
                <a:solidFill>
                  <a:srgbClr val="408080"/>
                </a:solidFill>
              </a:rPr>
              <a:t>distribution of users (NMF</a:t>
            </a:r>
            <a:r>
              <a:rPr lang="en-US" altLang="zh-CN" sz="1400" i="1" dirty="0" smtClean="0">
                <a:solidFill>
                  <a:srgbClr val="408080"/>
                </a:solidFill>
              </a:rPr>
              <a:t>)')</a:t>
            </a:r>
          </a:p>
          <a:p>
            <a:r>
              <a:rPr lang="en-US" altLang="zh-CN" sz="1400" i="1" dirty="0" smtClean="0">
                <a:solidFill>
                  <a:srgbClr val="408080"/>
                </a:solidFill>
              </a:rPr>
              <a:t>for </a:t>
            </a:r>
            <a:r>
              <a:rPr lang="en-US" altLang="zh-CN" sz="1400" i="1" dirty="0">
                <a:solidFill>
                  <a:srgbClr val="408080"/>
                </a:solidFill>
              </a:rPr>
              <a:t>item in </a:t>
            </a:r>
            <a:r>
              <a:rPr lang="en-US" altLang="zh-CN" sz="1400" i="1" dirty="0" err="1">
                <a:solidFill>
                  <a:srgbClr val="408080"/>
                </a:solidFill>
              </a:rPr>
              <a:t>zip_data</a:t>
            </a:r>
            <a:r>
              <a:rPr lang="en-US" altLang="zh-CN" sz="1400" i="1" dirty="0">
                <a:solidFill>
                  <a:srgbClr val="408080"/>
                </a:solidFill>
              </a:rPr>
              <a:t>:    </a:t>
            </a:r>
            <a:endParaRPr lang="en-US" altLang="zh-CN" sz="1400" i="1" dirty="0" smtClean="0">
              <a:solidFill>
                <a:srgbClr val="408080"/>
              </a:solidFill>
            </a:endParaRPr>
          </a:p>
          <a:p>
            <a:r>
              <a:rPr lang="en-US" altLang="zh-CN" sz="1400" i="1" dirty="0" smtClean="0">
                <a:solidFill>
                  <a:srgbClr val="408080"/>
                </a:solidFill>
              </a:rPr>
              <a:t>       </a:t>
            </a:r>
            <a:r>
              <a:rPr lang="en-US" altLang="zh-CN" sz="1400" i="1" dirty="0" err="1" smtClean="0">
                <a:solidFill>
                  <a:srgbClr val="408080"/>
                </a:solidFill>
              </a:rPr>
              <a:t>user_name</a:t>
            </a:r>
            <a:r>
              <a:rPr lang="en-US" altLang="zh-CN" sz="1400" i="1" dirty="0" smtClean="0">
                <a:solidFill>
                  <a:srgbClr val="408080"/>
                </a:solidFill>
              </a:rPr>
              <a:t> </a:t>
            </a:r>
            <a:r>
              <a:rPr lang="en-US" altLang="zh-CN" sz="1400" i="1" dirty="0">
                <a:solidFill>
                  <a:srgbClr val="408080"/>
                </a:solidFill>
              </a:rPr>
              <a:t>= item[0]    </a:t>
            </a:r>
            <a:endParaRPr lang="en-US" altLang="zh-CN" sz="1400" i="1" dirty="0" smtClean="0">
              <a:solidFill>
                <a:srgbClr val="408080"/>
              </a:solidFill>
            </a:endParaRPr>
          </a:p>
          <a:p>
            <a:r>
              <a:rPr lang="en-US" altLang="zh-CN" sz="1400" i="1" dirty="0">
                <a:solidFill>
                  <a:srgbClr val="408080"/>
                </a:solidFill>
              </a:rPr>
              <a:t> </a:t>
            </a:r>
            <a:r>
              <a:rPr lang="en-US" altLang="zh-CN" sz="1400" i="1" dirty="0" smtClean="0">
                <a:solidFill>
                  <a:srgbClr val="408080"/>
                </a:solidFill>
              </a:rPr>
              <a:t>      data </a:t>
            </a:r>
            <a:r>
              <a:rPr lang="en-US" altLang="zh-CN" sz="1400" i="1" dirty="0">
                <a:solidFill>
                  <a:srgbClr val="408080"/>
                </a:solidFill>
              </a:rPr>
              <a:t>= item[1]    </a:t>
            </a:r>
            <a:endParaRPr lang="en-US" altLang="zh-CN" sz="1400" i="1" dirty="0" smtClean="0">
              <a:solidFill>
                <a:srgbClr val="408080"/>
              </a:solidFill>
            </a:endParaRPr>
          </a:p>
          <a:p>
            <a:r>
              <a:rPr lang="en-US" altLang="zh-CN" sz="1400" i="1" dirty="0">
                <a:solidFill>
                  <a:srgbClr val="408080"/>
                </a:solidFill>
              </a:rPr>
              <a:t> </a:t>
            </a:r>
            <a:r>
              <a:rPr lang="en-US" altLang="zh-CN" sz="1400" i="1" dirty="0" smtClean="0">
                <a:solidFill>
                  <a:srgbClr val="408080"/>
                </a:solidFill>
              </a:rPr>
              <a:t>      </a:t>
            </a:r>
            <a:r>
              <a:rPr lang="en-US" altLang="zh-CN" sz="1400" i="1" dirty="0" err="1" smtClean="0">
                <a:solidFill>
                  <a:srgbClr val="408080"/>
                </a:solidFill>
              </a:rPr>
              <a:t>plt.text</a:t>
            </a:r>
            <a:r>
              <a:rPr lang="en-US" altLang="zh-CN" sz="1400" i="1" dirty="0" smtClean="0">
                <a:solidFill>
                  <a:srgbClr val="408080"/>
                </a:solidFill>
              </a:rPr>
              <a:t>(data[0</a:t>
            </a:r>
            <a:r>
              <a:rPr lang="en-US" altLang="zh-CN" sz="1400" i="1" dirty="0">
                <a:solidFill>
                  <a:srgbClr val="408080"/>
                </a:solidFill>
              </a:rPr>
              <a:t>], data[1], </a:t>
            </a:r>
            <a:r>
              <a:rPr lang="en-US" altLang="zh-CN" sz="1400" i="1" dirty="0" err="1">
                <a:solidFill>
                  <a:srgbClr val="408080"/>
                </a:solidFill>
              </a:rPr>
              <a:t>user_name</a:t>
            </a:r>
            <a:r>
              <a:rPr lang="en-US" altLang="zh-CN" sz="1400" i="1" dirty="0">
                <a:solidFill>
                  <a:srgbClr val="408080"/>
                </a:solidFill>
              </a:rPr>
              <a:t>, </a:t>
            </a:r>
            <a:r>
              <a:rPr lang="en-US" altLang="zh-CN" sz="1400" i="1" dirty="0" err="1">
                <a:solidFill>
                  <a:srgbClr val="408080"/>
                </a:solidFill>
              </a:rPr>
              <a:t>bbox</a:t>
            </a:r>
            <a:r>
              <a:rPr lang="en-US" altLang="zh-CN" sz="1400" i="1" dirty="0">
                <a:solidFill>
                  <a:srgbClr val="408080"/>
                </a:solidFill>
              </a:rPr>
              <a:t>=</a:t>
            </a:r>
            <a:r>
              <a:rPr lang="en-US" altLang="zh-CN" sz="1400" i="1" dirty="0" err="1">
                <a:solidFill>
                  <a:srgbClr val="408080"/>
                </a:solidFill>
              </a:rPr>
              <a:t>dict</a:t>
            </a:r>
            <a:r>
              <a:rPr lang="en-US" altLang="zh-CN" sz="1400" i="1" dirty="0">
                <a:solidFill>
                  <a:srgbClr val="408080"/>
                </a:solidFill>
              </a:rPr>
              <a:t>(</a:t>
            </a:r>
            <a:r>
              <a:rPr lang="en-US" altLang="zh-CN" sz="1400" i="1" dirty="0" err="1">
                <a:solidFill>
                  <a:srgbClr val="408080"/>
                </a:solidFill>
              </a:rPr>
              <a:t>facecolor</a:t>
            </a:r>
            <a:r>
              <a:rPr lang="en-US" altLang="zh-CN" sz="1400" i="1" dirty="0">
                <a:solidFill>
                  <a:srgbClr val="408080"/>
                </a:solidFill>
              </a:rPr>
              <a:t>='green', alpha=0.2</a:t>
            </a:r>
            <a:r>
              <a:rPr lang="en-US" altLang="zh-CN" sz="1400" i="1" dirty="0" smtClean="0">
                <a:solidFill>
                  <a:srgbClr val="408080"/>
                </a:solidFill>
              </a:rPr>
              <a:t>))</a:t>
            </a:r>
          </a:p>
          <a:p>
            <a:r>
              <a:rPr lang="en-US" altLang="zh-CN" sz="1400" i="1" dirty="0" err="1" smtClean="0">
                <a:solidFill>
                  <a:srgbClr val="408080"/>
                </a:solidFill>
              </a:rPr>
              <a:t>plt.show</a:t>
            </a:r>
            <a:r>
              <a:rPr lang="en-US" altLang="zh-CN" sz="1400" i="1" dirty="0" smtClean="0">
                <a:solidFill>
                  <a:srgbClr val="408080"/>
                </a:solidFill>
              </a:rPr>
              <a:t>()</a:t>
            </a:r>
            <a:endParaRPr lang="zh-CN" altLang="en-US" sz="1400" i="1" dirty="0">
              <a:solidFill>
                <a:schemeClr val="accent5">
                  <a:lumMod val="75000"/>
                </a:schemeClr>
              </a:solidFill>
            </a:endParaRPr>
          </a:p>
        </p:txBody>
      </p:sp>
      <p:pic>
        <p:nvPicPr>
          <p:cNvPr id="2" name="图片 1"/>
          <p:cNvPicPr>
            <a:picLocks noChangeAspect="1"/>
          </p:cNvPicPr>
          <p:nvPr/>
        </p:nvPicPr>
        <p:blipFill>
          <a:blip r:embed="rId2"/>
          <a:stretch>
            <a:fillRect/>
          </a:stretch>
        </p:blipFill>
        <p:spPr>
          <a:xfrm>
            <a:off x="5220072" y="4232221"/>
            <a:ext cx="3096344" cy="2450797"/>
          </a:xfrm>
          <a:prstGeom prst="rect">
            <a:avLst/>
          </a:prstGeom>
        </p:spPr>
      </p:pic>
      <p:sp>
        <p:nvSpPr>
          <p:cNvPr id="6" name="Content Placeholder 2"/>
          <p:cNvSpPr txBox="1">
            <a:spLocks/>
          </p:cNvSpPr>
          <p:nvPr/>
        </p:nvSpPr>
        <p:spPr>
          <a:xfrm>
            <a:off x="400259" y="4581128"/>
            <a:ext cx="4110077" cy="144016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smtClean="0"/>
              <a:t>从距离的角度来看，</a:t>
            </a:r>
            <a:r>
              <a:rPr lang="en-US" altLang="zh-CN" sz="1800" dirty="0" smtClean="0"/>
              <a:t>Fred,</a:t>
            </a:r>
            <a:r>
              <a:rPr lang="zh-CN" altLang="en-US" sz="1800" dirty="0" smtClean="0"/>
              <a:t> </a:t>
            </a:r>
            <a:r>
              <a:rPr lang="en-US" altLang="zh-CN" sz="1800" dirty="0" smtClean="0"/>
              <a:t>Ben,</a:t>
            </a:r>
            <a:r>
              <a:rPr lang="zh-CN" altLang="en-US" sz="1800" dirty="0" smtClean="0"/>
              <a:t> </a:t>
            </a:r>
            <a:r>
              <a:rPr lang="en-US" altLang="zh-CN" sz="1800" dirty="0" smtClean="0"/>
              <a:t>Tom</a:t>
            </a:r>
            <a:r>
              <a:rPr lang="zh-CN" altLang="en-US" sz="1800" dirty="0" smtClean="0"/>
              <a:t>的口味查毒布偶；从余弦相似度角度来看，</a:t>
            </a:r>
            <a:r>
              <a:rPr lang="en-US" altLang="zh-CN" sz="1800" dirty="0" smtClean="0"/>
              <a:t>Fred,</a:t>
            </a:r>
            <a:r>
              <a:rPr lang="zh-CN" altLang="en-US" sz="1800" dirty="0" smtClean="0"/>
              <a:t> </a:t>
            </a:r>
            <a:r>
              <a:rPr lang="en-US" altLang="zh-CN" sz="1800" dirty="0" smtClean="0"/>
              <a:t>Ben,</a:t>
            </a:r>
            <a:r>
              <a:rPr lang="zh-CN" altLang="en-US" sz="1800" dirty="0" smtClean="0"/>
              <a:t> </a:t>
            </a:r>
            <a:r>
              <a:rPr lang="en-US" altLang="zh-CN" sz="1800" dirty="0" smtClean="0"/>
              <a:t>Tom</a:t>
            </a:r>
            <a:r>
              <a:rPr lang="zh-CN" altLang="en-US" sz="1800" dirty="0" smtClean="0"/>
              <a:t>的口味还是差不多。</a:t>
            </a:r>
            <a:endParaRPr lang="en-US" sz="1800" dirty="0"/>
          </a:p>
        </p:txBody>
      </p:sp>
    </p:spTree>
    <p:extLst>
      <p:ext uri="{BB962C8B-B14F-4D97-AF65-F5344CB8AC3E}">
        <p14:creationId xmlns:p14="http://schemas.microsoft.com/office/powerpoint/2010/main" val="66514768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smtClean="0">
                <a:solidFill>
                  <a:srgbClr val="0070C0"/>
                </a:solidFill>
              </a:rPr>
              <a:t>6</a:t>
            </a:r>
            <a:r>
              <a:rPr kumimoji="1" lang="en-US" altLang="zh-CN" sz="2400" dirty="0" smtClean="0">
                <a:solidFill>
                  <a:srgbClr val="0070C0"/>
                </a:solidFill>
              </a:rPr>
              <a:t>.</a:t>
            </a:r>
            <a:r>
              <a:rPr kumimoji="1" lang="zh-CN" altLang="en-US" sz="2400" dirty="0" smtClean="0">
                <a:solidFill>
                  <a:srgbClr val="0070C0"/>
                </a:solidFill>
              </a:rPr>
              <a:t> 如何推荐</a:t>
            </a:r>
            <a:endParaRPr kumimoji="1" lang="zh-CN" altLang="en-US" dirty="0"/>
          </a:p>
        </p:txBody>
      </p:sp>
      <p:sp>
        <p:nvSpPr>
          <p:cNvPr id="5" name="矩形 4"/>
          <p:cNvSpPr/>
          <p:nvPr/>
        </p:nvSpPr>
        <p:spPr>
          <a:xfrm>
            <a:off x="395536" y="1124744"/>
            <a:ext cx="8079962" cy="4185761"/>
          </a:xfrm>
          <a:prstGeom prst="rect">
            <a:avLst/>
          </a:prstGeom>
        </p:spPr>
        <p:txBody>
          <a:bodyPr wrap="square">
            <a:spAutoFit/>
          </a:bodyPr>
          <a:lstStyle/>
          <a:p>
            <a:r>
              <a:rPr lang="zh-CN" altLang="en-US" sz="1400" dirty="0"/>
              <a:t>现在对于用户</a:t>
            </a:r>
            <a:r>
              <a:rPr lang="en-US" altLang="zh-CN" sz="1400" dirty="0"/>
              <a:t>A</a:t>
            </a:r>
            <a:r>
              <a:rPr lang="zh-CN" altLang="en-US" sz="1400" dirty="0"/>
              <a:t>，如何向其推荐物品呢？</a:t>
            </a:r>
          </a:p>
          <a:p>
            <a:r>
              <a:rPr lang="zh-CN" altLang="en-US" sz="1400" b="1" dirty="0"/>
              <a:t>方法</a:t>
            </a:r>
            <a:r>
              <a:rPr lang="en-US" altLang="zh-CN" sz="1400" b="1" dirty="0"/>
              <a:t>1</a:t>
            </a:r>
            <a:r>
              <a:rPr lang="zh-CN" altLang="en-US" sz="1400" b="1" dirty="0"/>
              <a:t>：</a:t>
            </a:r>
            <a:r>
              <a:rPr lang="zh-CN" altLang="en-US" sz="1400" dirty="0"/>
              <a:t> 找出与用户</a:t>
            </a:r>
            <a:r>
              <a:rPr lang="en-US" altLang="zh-CN" sz="1400" dirty="0"/>
              <a:t>A</a:t>
            </a:r>
            <a:r>
              <a:rPr lang="zh-CN" altLang="en-US" sz="1400" dirty="0"/>
              <a:t>最相似的用户</a:t>
            </a:r>
            <a:r>
              <a:rPr lang="en-US" altLang="zh-CN" sz="1400" dirty="0"/>
              <a:t>B</a:t>
            </a:r>
            <a:r>
              <a:rPr lang="zh-CN" altLang="en-US" sz="1400" dirty="0"/>
              <a:t>，将</a:t>
            </a:r>
            <a:r>
              <a:rPr lang="en-US" altLang="zh-CN" sz="1400" dirty="0"/>
              <a:t>B</a:t>
            </a:r>
            <a:r>
              <a:rPr lang="zh-CN" altLang="en-US" sz="1400" dirty="0"/>
              <a:t>评分过的、评分较高、</a:t>
            </a:r>
            <a:r>
              <a:rPr lang="en-US" altLang="zh-CN" sz="1400" dirty="0"/>
              <a:t>A</a:t>
            </a:r>
            <a:r>
              <a:rPr lang="zh-CN" altLang="en-US" sz="1400" dirty="0"/>
              <a:t>没评分过的的若干物品推荐给</a:t>
            </a:r>
            <a:r>
              <a:rPr lang="en-US" altLang="zh-CN" sz="1400" dirty="0"/>
              <a:t>A</a:t>
            </a:r>
            <a:r>
              <a:rPr lang="zh-CN" altLang="en-US" sz="1400" dirty="0"/>
              <a:t>。</a:t>
            </a:r>
          </a:p>
          <a:p>
            <a:r>
              <a:rPr lang="zh-CN" altLang="en-US" sz="1400" b="1" dirty="0"/>
              <a:t>方法</a:t>
            </a:r>
            <a:r>
              <a:rPr lang="en-US" altLang="zh-CN" sz="1400" b="1" dirty="0"/>
              <a:t>2</a:t>
            </a:r>
            <a:r>
              <a:rPr lang="zh-CN" altLang="en-US" sz="1400" b="1" dirty="0"/>
              <a:t>：</a:t>
            </a:r>
            <a:r>
              <a:rPr lang="zh-CN" altLang="en-US" sz="1400" dirty="0"/>
              <a:t> 找出用户</a:t>
            </a:r>
            <a:r>
              <a:rPr lang="en-US" altLang="zh-CN" sz="1400" dirty="0"/>
              <a:t>A</a:t>
            </a:r>
            <a:r>
              <a:rPr lang="zh-CN" altLang="en-US" sz="1400" dirty="0"/>
              <a:t>评分较高的若干物品，找出与这些物品相似的、且</a:t>
            </a:r>
            <a:r>
              <a:rPr lang="en-US" altLang="zh-CN" sz="1400" dirty="0"/>
              <a:t>A</a:t>
            </a:r>
            <a:r>
              <a:rPr lang="zh-CN" altLang="en-US" sz="1400" dirty="0"/>
              <a:t>没评分的若干物品推荐给</a:t>
            </a:r>
            <a:r>
              <a:rPr lang="en-US" altLang="zh-CN" sz="1400" dirty="0"/>
              <a:t>A</a:t>
            </a:r>
            <a:r>
              <a:rPr lang="zh-CN" altLang="en-US" sz="1400" dirty="0"/>
              <a:t>。</a:t>
            </a:r>
          </a:p>
          <a:p>
            <a:r>
              <a:rPr lang="zh-CN" altLang="en-US" sz="1400" b="1" dirty="0"/>
              <a:t>方法</a:t>
            </a:r>
            <a:r>
              <a:rPr lang="en-US" altLang="zh-CN" sz="1400" b="1" dirty="0"/>
              <a:t>3</a:t>
            </a:r>
            <a:r>
              <a:rPr lang="zh-CN" altLang="en-US" sz="1400" b="1" dirty="0"/>
              <a:t>：</a:t>
            </a:r>
            <a:r>
              <a:rPr lang="zh-CN" altLang="en-US" sz="1400" dirty="0"/>
              <a:t> 找出用户</a:t>
            </a:r>
            <a:r>
              <a:rPr lang="en-US" altLang="zh-CN" sz="1400" dirty="0"/>
              <a:t>A</a:t>
            </a:r>
            <a:r>
              <a:rPr lang="zh-CN" altLang="en-US" sz="1400" dirty="0"/>
              <a:t>最感兴趣的</a:t>
            </a:r>
            <a:r>
              <a:rPr lang="en-US" altLang="zh-CN" sz="1400" dirty="0"/>
              <a:t>k</a:t>
            </a:r>
            <a:r>
              <a:rPr lang="zh-CN" altLang="en-US" sz="1400" dirty="0"/>
              <a:t>个主题，找出最符合这</a:t>
            </a:r>
            <a:r>
              <a:rPr lang="en-US" altLang="zh-CN" sz="1400" dirty="0"/>
              <a:t>k</a:t>
            </a:r>
            <a:r>
              <a:rPr lang="zh-CN" altLang="en-US" sz="1400" dirty="0"/>
              <a:t>个主题的、且</a:t>
            </a:r>
            <a:r>
              <a:rPr lang="en-US" altLang="zh-CN" sz="1400" dirty="0"/>
              <a:t>A</a:t>
            </a:r>
            <a:r>
              <a:rPr lang="zh-CN" altLang="en-US" sz="1400" dirty="0"/>
              <a:t>没评分的若干物品推荐给</a:t>
            </a:r>
            <a:r>
              <a:rPr lang="en-US" altLang="zh-CN" sz="1400" dirty="0"/>
              <a:t>A</a:t>
            </a:r>
            <a:r>
              <a:rPr lang="zh-CN" altLang="en-US" sz="1400" dirty="0"/>
              <a:t>。</a:t>
            </a:r>
          </a:p>
          <a:p>
            <a:r>
              <a:rPr lang="zh-CN" altLang="en-US" sz="1400" b="1" dirty="0"/>
              <a:t>方法</a:t>
            </a:r>
            <a:r>
              <a:rPr lang="en-US" altLang="zh-CN" sz="1400" b="1" dirty="0"/>
              <a:t>4</a:t>
            </a:r>
            <a:r>
              <a:rPr lang="zh-CN" altLang="en-US" sz="1400" b="1" dirty="0"/>
              <a:t>：</a:t>
            </a:r>
            <a:r>
              <a:rPr lang="zh-CN" altLang="en-US" sz="1400" dirty="0"/>
              <a:t> 由</a:t>
            </a:r>
            <a:r>
              <a:rPr lang="en-US" altLang="zh-CN" sz="1400" dirty="0"/>
              <a:t>NMF</a:t>
            </a:r>
            <a:r>
              <a:rPr lang="zh-CN" altLang="en-US" sz="1400" dirty="0"/>
              <a:t>得到的两个矩阵，重建评分矩阵。例如：</a:t>
            </a:r>
          </a:p>
          <a:p>
            <a:endParaRPr lang="en-US" altLang="zh-CN" sz="1400" b="1" dirty="0">
              <a:solidFill>
                <a:srgbClr val="008000"/>
              </a:solidFill>
            </a:endParaRPr>
          </a:p>
          <a:p>
            <a:r>
              <a:rPr lang="en-US" altLang="zh-CN" sz="1400" i="1" dirty="0" smtClean="0">
                <a:solidFill>
                  <a:schemeClr val="bg1">
                    <a:lumMod val="50000"/>
                  </a:schemeClr>
                </a:solidFill>
              </a:rPr>
              <a:t># </a:t>
            </a:r>
            <a:r>
              <a:rPr lang="en-US" altLang="zh-CN" sz="1400" i="1" dirty="0">
                <a:solidFill>
                  <a:schemeClr val="bg1">
                    <a:lumMod val="50000"/>
                  </a:schemeClr>
                </a:solidFill>
              </a:rPr>
              <a:t>change rate matrix</a:t>
            </a:r>
            <a:r>
              <a:rPr lang="en-US" altLang="zh-CN" sz="1400" i="1" dirty="0">
                <a:solidFill>
                  <a:srgbClr val="408080"/>
                </a:solidFill>
              </a:rPr>
              <a:t> </a:t>
            </a:r>
            <a:endParaRPr lang="en-US" altLang="zh-CN" sz="1400" i="1" dirty="0" smtClean="0">
              <a:solidFill>
                <a:srgbClr val="408080"/>
              </a:solidFill>
            </a:endParaRPr>
          </a:p>
          <a:p>
            <a:r>
              <a:rPr lang="en-US" altLang="zh-CN" sz="1400" i="1" dirty="0" err="1" smtClean="0">
                <a:solidFill>
                  <a:srgbClr val="408080"/>
                </a:solidFill>
              </a:rPr>
              <a:t>rate_matrix</a:t>
            </a:r>
            <a:r>
              <a:rPr lang="en-US" altLang="zh-CN" sz="1400" i="1" dirty="0" smtClean="0">
                <a:solidFill>
                  <a:srgbClr val="408080"/>
                </a:solidFill>
              </a:rPr>
              <a:t>[1</a:t>
            </a:r>
            <a:r>
              <a:rPr lang="en-US" altLang="zh-CN" sz="1400" i="1" dirty="0">
                <a:solidFill>
                  <a:srgbClr val="408080"/>
                </a:solidFill>
              </a:rPr>
              <a:t>, 2] = </a:t>
            </a:r>
            <a:r>
              <a:rPr lang="en-US" altLang="zh-CN" sz="1400" i="1" dirty="0" smtClean="0">
                <a:solidFill>
                  <a:srgbClr val="408080"/>
                </a:solidFill>
              </a:rPr>
              <a:t>0</a:t>
            </a:r>
          </a:p>
          <a:p>
            <a:r>
              <a:rPr lang="en-US" altLang="zh-CN" sz="1400" i="1" dirty="0">
                <a:solidFill>
                  <a:srgbClr val="408080"/>
                </a:solidFill>
              </a:rPr>
              <a:t>print </a:t>
            </a:r>
            <a:r>
              <a:rPr lang="en-US" altLang="zh-CN" sz="1400" i="1" dirty="0">
                <a:solidFill>
                  <a:srgbClr val="408080"/>
                </a:solidFill>
              </a:rPr>
              <a:t>'New rating </a:t>
            </a:r>
            <a:r>
              <a:rPr lang="en-US" altLang="zh-CN" sz="1400" i="1" dirty="0">
                <a:solidFill>
                  <a:srgbClr val="408080"/>
                </a:solidFill>
              </a:rPr>
              <a:t>matrix’</a:t>
            </a:r>
          </a:p>
          <a:p>
            <a:r>
              <a:rPr lang="en-US" altLang="zh-CN" sz="1400" i="1" dirty="0" smtClean="0">
                <a:solidFill>
                  <a:srgbClr val="408080"/>
                </a:solidFill>
              </a:rPr>
              <a:t>print </a:t>
            </a:r>
            <a:r>
              <a:rPr lang="en-US" altLang="zh-CN" sz="1400" i="1" dirty="0" err="1" smtClean="0">
                <a:solidFill>
                  <a:srgbClr val="408080"/>
                </a:solidFill>
              </a:rPr>
              <a:t>rate_matrix</a:t>
            </a:r>
            <a:endParaRPr lang="en-US" altLang="zh-CN" sz="1400" i="1" dirty="0" smtClean="0">
              <a:solidFill>
                <a:srgbClr val="408080"/>
              </a:solidFill>
            </a:endParaRPr>
          </a:p>
          <a:p>
            <a:r>
              <a:rPr lang="en-US" altLang="zh-CN" sz="1400" i="1" dirty="0" err="1" smtClean="0">
                <a:solidFill>
                  <a:srgbClr val="408080"/>
                </a:solidFill>
              </a:rPr>
              <a:t>nmf</a:t>
            </a:r>
            <a:r>
              <a:rPr lang="en-US" altLang="zh-CN" sz="1400" i="1" dirty="0" smtClean="0">
                <a:solidFill>
                  <a:srgbClr val="408080"/>
                </a:solidFill>
              </a:rPr>
              <a:t> </a:t>
            </a:r>
            <a:r>
              <a:rPr lang="en-US" altLang="zh-CN" sz="1400" i="1" dirty="0">
                <a:solidFill>
                  <a:srgbClr val="408080"/>
                </a:solidFill>
              </a:rPr>
              <a:t>= NMF(</a:t>
            </a:r>
            <a:r>
              <a:rPr lang="en-US" altLang="zh-CN" sz="1400" i="1" dirty="0" err="1">
                <a:solidFill>
                  <a:srgbClr val="408080"/>
                </a:solidFill>
              </a:rPr>
              <a:t>n_components</a:t>
            </a:r>
            <a:r>
              <a:rPr lang="en-US" altLang="zh-CN" sz="1400" i="1" dirty="0">
                <a:solidFill>
                  <a:srgbClr val="408080"/>
                </a:solidFill>
              </a:rPr>
              <a:t>=2</a:t>
            </a:r>
            <a:r>
              <a:rPr lang="en-US" altLang="zh-CN" sz="1400" i="1" dirty="0" smtClean="0">
                <a:solidFill>
                  <a:srgbClr val="408080"/>
                </a:solidFill>
              </a:rPr>
              <a:t>)</a:t>
            </a:r>
          </a:p>
          <a:p>
            <a:r>
              <a:rPr lang="en-US" altLang="zh-CN" sz="1400" i="1" dirty="0" err="1" smtClean="0">
                <a:solidFill>
                  <a:srgbClr val="408080"/>
                </a:solidFill>
              </a:rPr>
              <a:t>user_distribution</a:t>
            </a:r>
            <a:r>
              <a:rPr lang="en-US" altLang="zh-CN" sz="1400" i="1" dirty="0" smtClean="0">
                <a:solidFill>
                  <a:srgbClr val="408080"/>
                </a:solidFill>
              </a:rPr>
              <a:t> </a:t>
            </a:r>
            <a:r>
              <a:rPr lang="en-US" altLang="zh-CN" sz="1400" i="1" dirty="0">
                <a:solidFill>
                  <a:srgbClr val="408080"/>
                </a:solidFill>
              </a:rPr>
              <a:t>= </a:t>
            </a:r>
            <a:r>
              <a:rPr lang="en-US" altLang="zh-CN" sz="1400" i="1" dirty="0" err="1">
                <a:solidFill>
                  <a:srgbClr val="408080"/>
                </a:solidFill>
              </a:rPr>
              <a:t>nmf.fit_transform</a:t>
            </a:r>
            <a:r>
              <a:rPr lang="en-US" altLang="zh-CN" sz="1400" i="1" dirty="0">
                <a:solidFill>
                  <a:srgbClr val="408080"/>
                </a:solidFill>
              </a:rPr>
              <a:t>(</a:t>
            </a:r>
            <a:r>
              <a:rPr lang="en-US" altLang="zh-CN" sz="1400" i="1" dirty="0" err="1">
                <a:solidFill>
                  <a:srgbClr val="408080"/>
                </a:solidFill>
              </a:rPr>
              <a:t>rate_matrix</a:t>
            </a:r>
            <a:r>
              <a:rPr lang="en-US" altLang="zh-CN" sz="1400" i="1" dirty="0" smtClean="0">
                <a:solidFill>
                  <a:srgbClr val="408080"/>
                </a:solidFill>
              </a:rPr>
              <a:t>)</a:t>
            </a:r>
          </a:p>
          <a:p>
            <a:r>
              <a:rPr lang="en-US" altLang="zh-CN" sz="1400" i="1" dirty="0" err="1" smtClean="0">
                <a:solidFill>
                  <a:srgbClr val="408080"/>
                </a:solidFill>
              </a:rPr>
              <a:t>item_distribution</a:t>
            </a:r>
            <a:r>
              <a:rPr lang="en-US" altLang="zh-CN" sz="1400" i="1" dirty="0" smtClean="0">
                <a:solidFill>
                  <a:srgbClr val="408080"/>
                </a:solidFill>
              </a:rPr>
              <a:t> </a:t>
            </a:r>
            <a:r>
              <a:rPr lang="en-US" altLang="zh-CN" sz="1400" i="1" dirty="0">
                <a:solidFill>
                  <a:srgbClr val="408080"/>
                </a:solidFill>
              </a:rPr>
              <a:t>= </a:t>
            </a:r>
            <a:r>
              <a:rPr lang="en-US" altLang="zh-CN" sz="1400" i="1" dirty="0" err="1">
                <a:solidFill>
                  <a:srgbClr val="408080"/>
                </a:solidFill>
              </a:rPr>
              <a:t>nmf.components</a:t>
            </a:r>
            <a:r>
              <a:rPr lang="en-US" altLang="zh-CN" sz="1400" i="1" dirty="0" smtClean="0">
                <a:solidFill>
                  <a:srgbClr val="408080"/>
                </a:solidFill>
              </a:rPr>
              <a:t>_</a:t>
            </a:r>
          </a:p>
          <a:p>
            <a:r>
              <a:rPr lang="en-US" altLang="zh-CN" sz="1400" i="1" dirty="0" err="1" smtClean="0">
                <a:solidFill>
                  <a:srgbClr val="408080"/>
                </a:solidFill>
              </a:rPr>
              <a:t>reconstruct_matrix</a:t>
            </a:r>
            <a:r>
              <a:rPr lang="en-US" altLang="zh-CN" sz="1400" i="1" dirty="0" smtClean="0">
                <a:solidFill>
                  <a:srgbClr val="408080"/>
                </a:solidFill>
              </a:rPr>
              <a:t> </a:t>
            </a:r>
            <a:r>
              <a:rPr lang="en-US" altLang="zh-CN" sz="1400" i="1" dirty="0">
                <a:solidFill>
                  <a:srgbClr val="408080"/>
                </a:solidFill>
              </a:rPr>
              <a:t>= </a:t>
            </a:r>
            <a:r>
              <a:rPr lang="en-US" altLang="zh-CN" sz="1400" i="1" dirty="0" err="1">
                <a:solidFill>
                  <a:srgbClr val="408080"/>
                </a:solidFill>
              </a:rPr>
              <a:t>np.dot</a:t>
            </a:r>
            <a:r>
              <a:rPr lang="en-US" altLang="zh-CN" sz="1400" i="1" dirty="0">
                <a:solidFill>
                  <a:srgbClr val="408080"/>
                </a:solidFill>
              </a:rPr>
              <a:t>(</a:t>
            </a:r>
            <a:r>
              <a:rPr lang="en-US" altLang="zh-CN" sz="1400" i="1" dirty="0" err="1">
                <a:solidFill>
                  <a:srgbClr val="408080"/>
                </a:solidFill>
              </a:rPr>
              <a:t>user_distribution</a:t>
            </a:r>
            <a:r>
              <a:rPr lang="en-US" altLang="zh-CN" sz="1400" i="1" dirty="0">
                <a:solidFill>
                  <a:srgbClr val="408080"/>
                </a:solidFill>
              </a:rPr>
              <a:t>, </a:t>
            </a:r>
            <a:r>
              <a:rPr lang="en-US" altLang="zh-CN" sz="1400" i="1" dirty="0" err="1">
                <a:solidFill>
                  <a:srgbClr val="408080"/>
                </a:solidFill>
              </a:rPr>
              <a:t>item_distribution</a:t>
            </a:r>
            <a:r>
              <a:rPr lang="en-US" altLang="zh-CN" sz="1400" i="1" dirty="0" smtClean="0">
                <a:solidFill>
                  <a:srgbClr val="408080"/>
                </a:solidFill>
              </a:rPr>
              <a:t>)</a:t>
            </a:r>
          </a:p>
          <a:p>
            <a:endParaRPr lang="en-US" altLang="zh-CN" sz="1400" i="1" dirty="0">
              <a:solidFill>
                <a:srgbClr val="408080"/>
              </a:solidFill>
            </a:endParaRPr>
          </a:p>
          <a:p>
            <a:r>
              <a:rPr lang="en-US" altLang="zh-CN" sz="1400" i="1" dirty="0" smtClean="0">
                <a:solidFill>
                  <a:schemeClr val="bg1">
                    <a:lumMod val="50000"/>
                  </a:schemeClr>
                </a:solidFill>
              </a:rPr>
              <a:t># </a:t>
            </a:r>
            <a:r>
              <a:rPr lang="en-US" altLang="zh-CN" sz="1400" i="1" dirty="0">
                <a:solidFill>
                  <a:schemeClr val="bg1">
                    <a:lumMod val="50000"/>
                  </a:schemeClr>
                </a:solidFill>
              </a:rPr>
              <a:t>less than </a:t>
            </a:r>
            <a:r>
              <a:rPr lang="en-US" altLang="zh-CN" sz="1400" i="1" dirty="0" smtClean="0">
                <a:solidFill>
                  <a:schemeClr val="bg1">
                    <a:lumMod val="50000"/>
                  </a:schemeClr>
                </a:solidFill>
              </a:rPr>
              <a:t>zero</a:t>
            </a:r>
          </a:p>
          <a:p>
            <a:r>
              <a:rPr lang="en-US" altLang="zh-CN" sz="1400" i="1" dirty="0" err="1" smtClean="0">
                <a:solidFill>
                  <a:srgbClr val="408080"/>
                </a:solidFill>
              </a:rPr>
              <a:t>filter_matrix</a:t>
            </a:r>
            <a:r>
              <a:rPr lang="en-US" altLang="zh-CN" sz="1400" i="1" dirty="0" smtClean="0">
                <a:solidFill>
                  <a:srgbClr val="408080"/>
                </a:solidFill>
              </a:rPr>
              <a:t> </a:t>
            </a:r>
            <a:r>
              <a:rPr lang="en-US" altLang="zh-CN" sz="1400" i="1" dirty="0">
                <a:solidFill>
                  <a:srgbClr val="408080"/>
                </a:solidFill>
              </a:rPr>
              <a:t>= </a:t>
            </a:r>
            <a:r>
              <a:rPr lang="en-US" altLang="zh-CN" sz="1400" i="1" dirty="0" err="1">
                <a:solidFill>
                  <a:srgbClr val="408080"/>
                </a:solidFill>
              </a:rPr>
              <a:t>rate_matrix</a:t>
            </a:r>
            <a:r>
              <a:rPr lang="en-US" altLang="zh-CN" sz="1400" i="1" dirty="0">
                <a:solidFill>
                  <a:srgbClr val="408080"/>
                </a:solidFill>
              </a:rPr>
              <a:t> &lt; </a:t>
            </a:r>
            <a:r>
              <a:rPr lang="en-US" altLang="zh-CN" sz="1400" i="1" dirty="0" smtClean="0">
                <a:solidFill>
                  <a:srgbClr val="408080"/>
                </a:solidFill>
              </a:rPr>
              <a:t>1e-6</a:t>
            </a:r>
          </a:p>
          <a:p>
            <a:r>
              <a:rPr lang="en-US" altLang="zh-CN" sz="1400" i="1" dirty="0" smtClean="0">
                <a:solidFill>
                  <a:srgbClr val="408080"/>
                </a:solidFill>
              </a:rPr>
              <a:t>print </a:t>
            </a:r>
            <a:r>
              <a:rPr lang="en-US" altLang="zh-CN" sz="1400" i="1" dirty="0">
                <a:solidFill>
                  <a:srgbClr val="408080"/>
                </a:solidFill>
              </a:rPr>
              <a:t>'Reconstruct matrix, and filter the items with ratings</a:t>
            </a:r>
            <a:r>
              <a:rPr lang="en-US" altLang="zh-CN" sz="1400" i="1" dirty="0" smtClean="0">
                <a:solidFill>
                  <a:srgbClr val="408080"/>
                </a:solidFill>
              </a:rPr>
              <a:t>:’</a:t>
            </a:r>
          </a:p>
          <a:p>
            <a:r>
              <a:rPr lang="en-US" altLang="zh-CN" sz="1400" i="1" dirty="0" smtClean="0">
                <a:solidFill>
                  <a:srgbClr val="408080"/>
                </a:solidFill>
              </a:rPr>
              <a:t>print </a:t>
            </a:r>
            <a:r>
              <a:rPr lang="en-US" altLang="zh-CN" sz="1400" i="1" dirty="0" err="1">
                <a:solidFill>
                  <a:srgbClr val="408080"/>
                </a:solidFill>
              </a:rPr>
              <a:t>reconstruct_matrix</a:t>
            </a:r>
            <a:r>
              <a:rPr lang="en-US" altLang="zh-CN" sz="1400" i="1" dirty="0">
                <a:solidFill>
                  <a:srgbClr val="408080"/>
                </a:solidFill>
              </a:rPr>
              <a:t>*</a:t>
            </a:r>
            <a:r>
              <a:rPr lang="en-US" altLang="zh-CN" sz="1400" i="1" dirty="0" err="1">
                <a:solidFill>
                  <a:srgbClr val="408080"/>
                </a:solidFill>
              </a:rPr>
              <a:t>filter_matrix</a:t>
            </a:r>
            <a:endParaRPr lang="zh-CN" altLang="en-US" sz="1400" i="1" dirty="0">
              <a:solidFill>
                <a:schemeClr val="accent5">
                  <a:lumMod val="75000"/>
                </a:schemeClr>
              </a:solidFill>
            </a:endParaRPr>
          </a:p>
        </p:txBody>
      </p:sp>
      <p:sp>
        <p:nvSpPr>
          <p:cNvPr id="6" name="Content Placeholder 2"/>
          <p:cNvSpPr txBox="1">
            <a:spLocks/>
          </p:cNvSpPr>
          <p:nvPr/>
        </p:nvSpPr>
        <p:spPr>
          <a:xfrm>
            <a:off x="391039" y="5310505"/>
            <a:ext cx="4110077" cy="1026978"/>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800" dirty="0"/>
              <a:t>对于</a:t>
            </a:r>
            <a:r>
              <a:rPr lang="en-US" altLang="zh-CN" sz="1800" dirty="0"/>
              <a:t>Tom</a:t>
            </a:r>
            <a:r>
              <a:rPr lang="zh-CN" altLang="en-US" sz="1800" dirty="0"/>
              <a:t>（评分矩阵的第</a:t>
            </a:r>
            <a:r>
              <a:rPr lang="en-US" altLang="zh-CN" sz="1800" dirty="0"/>
              <a:t>2</a:t>
            </a:r>
            <a:r>
              <a:rPr lang="zh-CN" altLang="en-US" sz="1800" dirty="0"/>
              <a:t>行），其未评分过的物品是</a:t>
            </a:r>
            <a:r>
              <a:rPr lang="en-US" altLang="zh-CN" sz="1800" dirty="0"/>
              <a:t>item 2</a:t>
            </a:r>
            <a:r>
              <a:rPr lang="zh-CN" altLang="en-US" sz="1800" dirty="0"/>
              <a:t>、</a:t>
            </a:r>
            <a:r>
              <a:rPr lang="en-US" altLang="zh-CN" sz="1800" dirty="0"/>
              <a:t>item 3</a:t>
            </a:r>
            <a:r>
              <a:rPr lang="zh-CN" altLang="en-US" sz="1800" dirty="0"/>
              <a:t>、</a:t>
            </a:r>
            <a:r>
              <a:rPr lang="en-US" altLang="zh-CN" sz="1800" dirty="0"/>
              <a:t>item 4</a:t>
            </a:r>
            <a:r>
              <a:rPr lang="zh-CN" altLang="en-US" sz="1800" dirty="0" smtClean="0"/>
              <a:t>。</a:t>
            </a:r>
            <a:endParaRPr lang="en-US" altLang="zh-CN" sz="1800" dirty="0" smtClean="0"/>
          </a:p>
          <a:p>
            <a:pPr marL="0" indent="0">
              <a:buNone/>
            </a:pPr>
            <a:r>
              <a:rPr lang="en-US" altLang="zh-CN" sz="1800" dirty="0" smtClean="0"/>
              <a:t>item </a:t>
            </a:r>
            <a:r>
              <a:rPr lang="en-US" altLang="zh-CN" sz="1800" dirty="0"/>
              <a:t>2</a:t>
            </a:r>
            <a:r>
              <a:rPr lang="zh-CN" altLang="en-US" sz="1800" dirty="0"/>
              <a:t>的推荐值是</a:t>
            </a:r>
            <a:r>
              <a:rPr lang="en-US" altLang="zh-CN" sz="1800" dirty="0"/>
              <a:t>2.19148602</a:t>
            </a:r>
            <a:r>
              <a:rPr lang="zh-CN" altLang="en-US" sz="1800" dirty="0"/>
              <a:t>，</a:t>
            </a:r>
            <a:r>
              <a:rPr lang="en-US" altLang="zh-CN" sz="1800" dirty="0"/>
              <a:t>item 3</a:t>
            </a:r>
            <a:r>
              <a:rPr lang="zh-CN" altLang="en-US" sz="1800" dirty="0"/>
              <a:t>的推荐值是</a:t>
            </a:r>
            <a:r>
              <a:rPr lang="en-US" altLang="zh-CN" sz="1800" dirty="0"/>
              <a:t>1.73560797</a:t>
            </a:r>
            <a:r>
              <a:rPr lang="zh-CN" altLang="en-US" sz="1800" dirty="0"/>
              <a:t>，</a:t>
            </a:r>
            <a:r>
              <a:rPr lang="en-US" altLang="zh-CN" sz="1800" dirty="0"/>
              <a:t>item 4</a:t>
            </a:r>
            <a:r>
              <a:rPr lang="zh-CN" altLang="en-US" sz="1800" dirty="0"/>
              <a:t>的推荐值是</a:t>
            </a:r>
            <a:r>
              <a:rPr lang="en-US" altLang="zh-CN" sz="1800" dirty="0"/>
              <a:t>0</a:t>
            </a:r>
            <a:r>
              <a:rPr lang="zh-CN" altLang="en-US" sz="1800" dirty="0"/>
              <a:t>，若要推荐一个物品，推荐</a:t>
            </a:r>
            <a:r>
              <a:rPr lang="en-US" altLang="zh-CN" sz="1800" dirty="0"/>
              <a:t>item 2</a:t>
            </a:r>
            <a:r>
              <a:rPr lang="zh-CN" altLang="en-US" sz="1800" dirty="0"/>
              <a:t>。</a:t>
            </a:r>
            <a:endParaRPr lang="en-US" sz="1800" dirty="0"/>
          </a:p>
        </p:txBody>
      </p:sp>
      <p:pic>
        <p:nvPicPr>
          <p:cNvPr id="3" name="图片 2"/>
          <p:cNvPicPr>
            <a:picLocks noChangeAspect="1"/>
          </p:cNvPicPr>
          <p:nvPr/>
        </p:nvPicPr>
        <p:blipFill>
          <a:blip r:embed="rId2"/>
          <a:stretch>
            <a:fillRect/>
          </a:stretch>
        </p:blipFill>
        <p:spPr>
          <a:xfrm>
            <a:off x="5796136" y="2492896"/>
            <a:ext cx="1765300" cy="1168400"/>
          </a:xfrm>
          <a:prstGeom prst="rect">
            <a:avLst/>
          </a:prstGeom>
        </p:spPr>
      </p:pic>
      <p:pic>
        <p:nvPicPr>
          <p:cNvPr id="4" name="图片 3"/>
          <p:cNvPicPr>
            <a:picLocks noChangeAspect="1"/>
          </p:cNvPicPr>
          <p:nvPr/>
        </p:nvPicPr>
        <p:blipFill>
          <a:blip r:embed="rId3"/>
          <a:stretch>
            <a:fillRect/>
          </a:stretch>
        </p:blipFill>
        <p:spPr>
          <a:xfrm>
            <a:off x="4462061" y="5306677"/>
            <a:ext cx="4692968" cy="774824"/>
          </a:xfrm>
          <a:prstGeom prst="rect">
            <a:avLst/>
          </a:prstGeom>
        </p:spPr>
      </p:pic>
    </p:spTree>
    <p:extLst>
      <p:ext uri="{BB962C8B-B14F-4D97-AF65-F5344CB8AC3E}">
        <p14:creationId xmlns:p14="http://schemas.microsoft.com/office/powerpoint/2010/main" val="202640725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95536" y="54868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1" lang="en-US" altLang="zh-CN" sz="2400" dirty="0">
                <a:solidFill>
                  <a:srgbClr val="0070C0"/>
                </a:solidFill>
              </a:rPr>
              <a:t>7</a:t>
            </a:r>
            <a:r>
              <a:rPr kumimoji="1" lang="en-US" altLang="zh-CN" sz="2400" dirty="0" smtClean="0">
                <a:solidFill>
                  <a:srgbClr val="0070C0"/>
                </a:solidFill>
              </a:rPr>
              <a:t>.</a:t>
            </a:r>
            <a:r>
              <a:rPr kumimoji="1" lang="zh-CN" altLang="en-US" sz="2400" dirty="0" smtClean="0">
                <a:solidFill>
                  <a:srgbClr val="0070C0"/>
                </a:solidFill>
              </a:rPr>
              <a:t> </a:t>
            </a:r>
            <a:r>
              <a:rPr kumimoji="1" lang="zh-CN" altLang="en-US" sz="2400" dirty="0" smtClean="0">
                <a:solidFill>
                  <a:srgbClr val="0070C0"/>
                </a:solidFill>
              </a:rPr>
              <a:t>如何处理有评分记录的新用户</a:t>
            </a:r>
            <a:endParaRPr kumimoji="1" lang="zh-CN" altLang="en-US" dirty="0"/>
          </a:p>
        </p:txBody>
      </p:sp>
      <p:sp>
        <p:nvSpPr>
          <p:cNvPr id="5" name="矩形 4"/>
          <p:cNvSpPr/>
          <p:nvPr/>
        </p:nvSpPr>
        <p:spPr>
          <a:xfrm>
            <a:off x="395536" y="1124744"/>
            <a:ext cx="8079962" cy="5478423"/>
          </a:xfrm>
          <a:prstGeom prst="rect">
            <a:avLst/>
          </a:prstGeom>
        </p:spPr>
        <p:txBody>
          <a:bodyPr wrap="square">
            <a:spAutoFit/>
          </a:bodyPr>
          <a:lstStyle/>
          <a:p>
            <a:r>
              <a:rPr lang="zh-CN" altLang="en-US" sz="1400" dirty="0"/>
              <a:t>对于有评分记录的新用户，如何得到其主题分布？</a:t>
            </a:r>
          </a:p>
          <a:p>
            <a:r>
              <a:rPr lang="zh-CN" altLang="en-US" sz="1400" b="1" dirty="0"/>
              <a:t>方法</a:t>
            </a:r>
            <a:r>
              <a:rPr lang="en-US" altLang="zh-CN" sz="1400" b="1" dirty="0"/>
              <a:t>1</a:t>
            </a:r>
            <a:r>
              <a:rPr lang="zh-CN" altLang="en-US" sz="1400" b="1" dirty="0"/>
              <a:t>：</a:t>
            </a:r>
            <a:r>
              <a:rPr lang="zh-CN" altLang="en-US" sz="1400" dirty="0"/>
              <a:t> 有评分记录的新用户的评分数据放入评分矩阵中，使用</a:t>
            </a:r>
            <a:r>
              <a:rPr lang="en-US" altLang="zh-CN" sz="1400" dirty="0"/>
              <a:t>NMF</a:t>
            </a:r>
            <a:r>
              <a:rPr lang="zh-CN" altLang="en-US" sz="1400" dirty="0"/>
              <a:t>处理新的评分矩阵。</a:t>
            </a:r>
          </a:p>
          <a:p>
            <a:r>
              <a:rPr lang="zh-CN" altLang="en-US" sz="1400" b="1" dirty="0"/>
              <a:t>方法</a:t>
            </a:r>
            <a:r>
              <a:rPr lang="en-US" altLang="zh-CN" sz="1400" b="1" dirty="0"/>
              <a:t>2</a:t>
            </a:r>
            <a:r>
              <a:rPr lang="zh-CN" altLang="en-US" sz="1400" b="1" dirty="0"/>
              <a:t>：</a:t>
            </a:r>
            <a:r>
              <a:rPr lang="zh-CN" altLang="en-US" sz="1400" dirty="0"/>
              <a:t> 物品的主题分布矩阵</a:t>
            </a:r>
            <a:r>
              <a:rPr lang="en-US" altLang="zh-CN" sz="1400" dirty="0"/>
              <a:t>H</a:t>
            </a:r>
            <a:r>
              <a:rPr lang="zh-CN" altLang="en-US" sz="1400" dirty="0"/>
              <a:t>保持不变，将</a:t>
            </a:r>
            <a:r>
              <a:rPr lang="en-US" altLang="zh-CN" sz="1400" dirty="0"/>
              <a:t>V</a:t>
            </a:r>
            <a:r>
              <a:rPr lang="zh-CN" altLang="en-US" sz="1400" dirty="0"/>
              <a:t>更换为新用户的评分组成的行向量，求</a:t>
            </a:r>
            <a:r>
              <a:rPr lang="en-US" altLang="zh-CN" sz="1400" dirty="0"/>
              <a:t>W</a:t>
            </a:r>
            <a:r>
              <a:rPr lang="zh-CN" altLang="en-US" sz="1400" dirty="0"/>
              <a:t>即可。</a:t>
            </a:r>
          </a:p>
          <a:p>
            <a:r>
              <a:rPr lang="zh-CN" altLang="en-US" sz="1400" dirty="0"/>
              <a:t>下面尝试一下方法</a:t>
            </a:r>
            <a:r>
              <a:rPr lang="en-US" altLang="zh-CN" sz="1400" dirty="0"/>
              <a:t>2</a:t>
            </a:r>
            <a:r>
              <a:rPr lang="zh-CN" altLang="en-US" sz="1400" dirty="0"/>
              <a:t>。</a:t>
            </a:r>
          </a:p>
          <a:p>
            <a:endParaRPr lang="en-US" altLang="zh-CN" sz="1400" i="1" dirty="0" smtClean="0">
              <a:solidFill>
                <a:schemeClr val="bg1">
                  <a:lumMod val="50000"/>
                </a:schemeClr>
              </a:solidFill>
            </a:endParaRPr>
          </a:p>
          <a:p>
            <a:r>
              <a:rPr lang="en-US" altLang="zh-CN" sz="1400" i="1" dirty="0" smtClean="0">
                <a:solidFill>
                  <a:schemeClr val="bg1">
                    <a:lumMod val="50000"/>
                  </a:schemeClr>
                </a:solidFill>
              </a:rPr>
              <a:t># </a:t>
            </a:r>
            <a:r>
              <a:rPr lang="en-US" altLang="zh-CN" sz="1400" i="1" dirty="0">
                <a:solidFill>
                  <a:schemeClr val="bg1">
                    <a:lumMod val="50000"/>
                  </a:schemeClr>
                </a:solidFill>
              </a:rPr>
              <a:t>To handle a new </a:t>
            </a:r>
            <a:r>
              <a:rPr lang="en-US" altLang="zh-CN" sz="1400" i="1" dirty="0" smtClean="0">
                <a:solidFill>
                  <a:schemeClr val="bg1">
                    <a:lumMod val="50000"/>
                  </a:schemeClr>
                </a:solidFill>
              </a:rPr>
              <a:t>user</a:t>
            </a:r>
          </a:p>
          <a:p>
            <a:r>
              <a:rPr lang="en-US" altLang="zh-CN" sz="1400" i="1" dirty="0" smtClean="0">
                <a:solidFill>
                  <a:srgbClr val="408080"/>
                </a:solidFill>
              </a:rPr>
              <a:t>bob </a:t>
            </a:r>
            <a:r>
              <a:rPr lang="en-US" altLang="zh-CN" sz="1400" i="1" dirty="0">
                <a:solidFill>
                  <a:srgbClr val="408080"/>
                </a:solidFill>
              </a:rPr>
              <a:t>= [5, 5, 0, 0, 0, 5</a:t>
            </a:r>
            <a:r>
              <a:rPr lang="en-US" altLang="zh-CN" sz="1400" i="1" dirty="0" smtClean="0">
                <a:solidFill>
                  <a:srgbClr val="408080"/>
                </a:solidFill>
              </a:rPr>
              <a:t>]</a:t>
            </a:r>
          </a:p>
          <a:p>
            <a:r>
              <a:rPr lang="en-US" altLang="zh-CN" sz="1400" i="1" dirty="0" smtClean="0">
                <a:solidFill>
                  <a:srgbClr val="408080"/>
                </a:solidFill>
              </a:rPr>
              <a:t>print </a:t>
            </a:r>
            <a:r>
              <a:rPr lang="en-US" altLang="zh-CN" sz="1400" i="1" dirty="0">
                <a:solidFill>
                  <a:srgbClr val="408080"/>
                </a:solidFill>
              </a:rPr>
              <a:t>"Bob's topic distribution</a:t>
            </a:r>
            <a:r>
              <a:rPr lang="en-US" altLang="zh-CN" sz="1400" i="1" dirty="0" smtClean="0">
                <a:solidFill>
                  <a:srgbClr val="408080"/>
                </a:solidFill>
              </a:rPr>
              <a:t>:”</a:t>
            </a:r>
          </a:p>
          <a:p>
            <a:r>
              <a:rPr lang="en-US" altLang="zh-CN" sz="1400" i="1" dirty="0" err="1" smtClean="0">
                <a:solidFill>
                  <a:srgbClr val="408080"/>
                </a:solidFill>
              </a:rPr>
              <a:t>bob_distribution</a:t>
            </a:r>
            <a:r>
              <a:rPr lang="en-US" altLang="zh-CN" sz="1400" i="1" dirty="0" smtClean="0">
                <a:solidFill>
                  <a:srgbClr val="408080"/>
                </a:solidFill>
              </a:rPr>
              <a:t> </a:t>
            </a:r>
            <a:r>
              <a:rPr lang="en-US" altLang="zh-CN" sz="1400" i="1" dirty="0">
                <a:solidFill>
                  <a:srgbClr val="408080"/>
                </a:solidFill>
              </a:rPr>
              <a:t>=  </a:t>
            </a:r>
            <a:r>
              <a:rPr lang="en-US" altLang="zh-CN" sz="1400" i="1" dirty="0" err="1">
                <a:solidFill>
                  <a:srgbClr val="408080"/>
                </a:solidFill>
              </a:rPr>
              <a:t>nmf.transform</a:t>
            </a:r>
            <a:r>
              <a:rPr lang="en-US" altLang="zh-CN" sz="1400" i="1" dirty="0">
                <a:solidFill>
                  <a:srgbClr val="408080"/>
                </a:solidFill>
              </a:rPr>
              <a:t>(bob)[0</a:t>
            </a:r>
            <a:r>
              <a:rPr lang="en-US" altLang="zh-CN" sz="1400" i="1" dirty="0" smtClean="0">
                <a:solidFill>
                  <a:srgbClr val="408080"/>
                </a:solidFill>
              </a:rPr>
              <a:t>]</a:t>
            </a:r>
          </a:p>
          <a:p>
            <a:r>
              <a:rPr lang="en-US" altLang="zh-CN" sz="1400" i="1" dirty="0" smtClean="0">
                <a:solidFill>
                  <a:srgbClr val="408080"/>
                </a:solidFill>
              </a:rPr>
              <a:t>print </a:t>
            </a:r>
            <a:r>
              <a:rPr lang="en-US" altLang="zh-CN" sz="1400" i="1" dirty="0" err="1" smtClean="0">
                <a:solidFill>
                  <a:srgbClr val="408080"/>
                </a:solidFill>
              </a:rPr>
              <a:t>bob_distribution</a:t>
            </a:r>
            <a:endParaRPr lang="en-US" altLang="zh-CN" sz="1400" i="1" dirty="0" smtClean="0">
              <a:solidFill>
                <a:srgbClr val="408080"/>
              </a:solidFill>
            </a:endParaRPr>
          </a:p>
          <a:p>
            <a:r>
              <a:rPr lang="en-US" altLang="zh-CN" sz="1400" i="1" dirty="0" smtClean="0">
                <a:solidFill>
                  <a:schemeClr val="bg1">
                    <a:lumMod val="50000"/>
                  </a:schemeClr>
                </a:solidFill>
              </a:rPr>
              <a:t># </a:t>
            </a:r>
            <a:r>
              <a:rPr lang="en-US" altLang="zh-CN" sz="1400" i="1" dirty="0">
                <a:solidFill>
                  <a:schemeClr val="bg1">
                    <a:lumMod val="50000"/>
                  </a:schemeClr>
                </a:solidFill>
              </a:rPr>
              <a:t>plot the users' distribution with </a:t>
            </a:r>
            <a:r>
              <a:rPr lang="en-US" altLang="zh-CN" sz="1400" i="1" dirty="0" smtClean="0">
                <a:solidFill>
                  <a:schemeClr val="bg1">
                    <a:lumMod val="50000"/>
                  </a:schemeClr>
                </a:solidFill>
              </a:rPr>
              <a:t>bob's</a:t>
            </a:r>
          </a:p>
          <a:p>
            <a:r>
              <a:rPr lang="en-US" altLang="zh-CN" sz="1400" i="1" dirty="0" err="1" smtClean="0">
                <a:solidFill>
                  <a:srgbClr val="408080"/>
                </a:solidFill>
              </a:rPr>
              <a:t>user_names</a:t>
            </a:r>
            <a:r>
              <a:rPr lang="en-US" altLang="zh-CN" sz="1400" i="1" dirty="0" smtClean="0">
                <a:solidFill>
                  <a:srgbClr val="408080"/>
                </a:solidFill>
              </a:rPr>
              <a:t> </a:t>
            </a:r>
            <a:r>
              <a:rPr lang="en-US" altLang="zh-CN" sz="1400" i="1" dirty="0">
                <a:solidFill>
                  <a:srgbClr val="408080"/>
                </a:solidFill>
              </a:rPr>
              <a:t>= ['Ben', 'Tom', 'John', 'Fred</a:t>
            </a:r>
            <a:r>
              <a:rPr lang="en-US" altLang="zh-CN" sz="1400" i="1" dirty="0" smtClean="0">
                <a:solidFill>
                  <a:srgbClr val="408080"/>
                </a:solidFill>
              </a:rPr>
              <a:t>']</a:t>
            </a:r>
          </a:p>
          <a:p>
            <a:r>
              <a:rPr lang="en-US" altLang="zh-CN" sz="1400" i="1" dirty="0" err="1" smtClean="0">
                <a:solidFill>
                  <a:srgbClr val="408080"/>
                </a:solidFill>
              </a:rPr>
              <a:t>zip_data</a:t>
            </a:r>
            <a:r>
              <a:rPr lang="en-US" altLang="zh-CN" sz="1400" i="1" dirty="0" smtClean="0">
                <a:solidFill>
                  <a:srgbClr val="408080"/>
                </a:solidFill>
              </a:rPr>
              <a:t> </a:t>
            </a:r>
            <a:r>
              <a:rPr lang="en-US" altLang="zh-CN" sz="1400" i="1" dirty="0">
                <a:solidFill>
                  <a:srgbClr val="408080"/>
                </a:solidFill>
              </a:rPr>
              <a:t>= zip(</a:t>
            </a:r>
            <a:r>
              <a:rPr lang="en-US" altLang="zh-CN" sz="1400" i="1" dirty="0" err="1">
                <a:solidFill>
                  <a:srgbClr val="408080"/>
                </a:solidFill>
              </a:rPr>
              <a:t>user_names</a:t>
            </a:r>
            <a:r>
              <a:rPr lang="en-US" altLang="zh-CN" sz="1400" i="1" dirty="0">
                <a:solidFill>
                  <a:srgbClr val="408080"/>
                </a:solidFill>
              </a:rPr>
              <a:t>, </a:t>
            </a:r>
            <a:r>
              <a:rPr lang="en-US" altLang="zh-CN" sz="1400" i="1" dirty="0" err="1">
                <a:solidFill>
                  <a:srgbClr val="408080"/>
                </a:solidFill>
              </a:rPr>
              <a:t>user_distribution</a:t>
            </a:r>
            <a:r>
              <a:rPr lang="en-US" altLang="zh-CN" sz="1400" i="1" dirty="0" smtClean="0">
                <a:solidFill>
                  <a:srgbClr val="408080"/>
                </a:solidFill>
              </a:rPr>
              <a:t>)</a:t>
            </a:r>
          </a:p>
          <a:p>
            <a:r>
              <a:rPr lang="en-US" altLang="zh-CN" sz="1400" i="1" dirty="0" err="1" smtClean="0">
                <a:solidFill>
                  <a:srgbClr val="408080"/>
                </a:solidFill>
              </a:rPr>
              <a:t>plt.plot</a:t>
            </a:r>
            <a:r>
              <a:rPr lang="en-US" altLang="zh-CN" sz="1400" i="1" dirty="0" smtClean="0">
                <a:solidFill>
                  <a:srgbClr val="408080"/>
                </a:solidFill>
              </a:rPr>
              <a:t>(</a:t>
            </a:r>
            <a:r>
              <a:rPr lang="en-US" altLang="zh-CN" sz="1400" i="1" dirty="0" err="1" smtClean="0">
                <a:solidFill>
                  <a:srgbClr val="408080"/>
                </a:solidFill>
              </a:rPr>
              <a:t>user_distribution</a:t>
            </a:r>
            <a:r>
              <a:rPr lang="en-US" altLang="zh-CN" sz="1400" i="1" dirty="0">
                <a:solidFill>
                  <a:srgbClr val="408080"/>
                </a:solidFill>
              </a:rPr>
              <a:t>[:, 0], </a:t>
            </a:r>
            <a:r>
              <a:rPr lang="en-US" altLang="zh-CN" sz="1400" i="1" dirty="0" err="1">
                <a:solidFill>
                  <a:srgbClr val="408080"/>
                </a:solidFill>
              </a:rPr>
              <a:t>user_distribution</a:t>
            </a:r>
            <a:r>
              <a:rPr lang="en-US" altLang="zh-CN" sz="1400" i="1" dirty="0">
                <a:solidFill>
                  <a:srgbClr val="408080"/>
                </a:solidFill>
              </a:rPr>
              <a:t>[:, 1], "r</a:t>
            </a:r>
            <a:r>
              <a:rPr lang="en-US" altLang="zh-CN" sz="1400" i="1" dirty="0" smtClean="0">
                <a:solidFill>
                  <a:srgbClr val="408080"/>
                </a:solidFill>
              </a:rPr>
              <a:t>^")</a:t>
            </a:r>
          </a:p>
          <a:p>
            <a:r>
              <a:rPr lang="en-US" altLang="zh-CN" sz="1400" i="1" dirty="0" err="1" smtClean="0">
                <a:solidFill>
                  <a:srgbClr val="408080"/>
                </a:solidFill>
              </a:rPr>
              <a:t>plt.xlim</a:t>
            </a:r>
            <a:r>
              <a:rPr lang="en-US" altLang="zh-CN" sz="1400" i="1" dirty="0">
                <a:solidFill>
                  <a:srgbClr val="408080"/>
                </a:solidFill>
              </a:rPr>
              <a:t>((-1, 3</a:t>
            </a:r>
            <a:r>
              <a:rPr lang="en-US" altLang="zh-CN" sz="1400" i="1" dirty="0" smtClean="0">
                <a:solidFill>
                  <a:srgbClr val="408080"/>
                </a:solidFill>
              </a:rPr>
              <a:t>))</a:t>
            </a:r>
          </a:p>
          <a:p>
            <a:r>
              <a:rPr lang="en-US" altLang="zh-CN" sz="1400" i="1" dirty="0" err="1" smtClean="0">
                <a:solidFill>
                  <a:srgbClr val="408080"/>
                </a:solidFill>
              </a:rPr>
              <a:t>plt.ylim</a:t>
            </a:r>
            <a:r>
              <a:rPr lang="en-US" altLang="zh-CN" sz="1400" i="1" dirty="0">
                <a:solidFill>
                  <a:srgbClr val="408080"/>
                </a:solidFill>
              </a:rPr>
              <a:t>((-1, 4</a:t>
            </a:r>
            <a:r>
              <a:rPr lang="en-US" altLang="zh-CN" sz="1400" i="1" dirty="0" smtClean="0">
                <a:solidFill>
                  <a:srgbClr val="408080"/>
                </a:solidFill>
              </a:rPr>
              <a:t>))</a:t>
            </a:r>
          </a:p>
          <a:p>
            <a:r>
              <a:rPr lang="en-US" altLang="zh-CN" sz="1400" i="1" dirty="0" err="1" smtClean="0">
                <a:solidFill>
                  <a:srgbClr val="408080"/>
                </a:solidFill>
              </a:rPr>
              <a:t>plt.title</a:t>
            </a:r>
            <a:r>
              <a:rPr lang="en-US" altLang="zh-CN" sz="1400" i="1" dirty="0" smtClean="0">
                <a:solidFill>
                  <a:srgbClr val="408080"/>
                </a:solidFill>
              </a:rPr>
              <a:t>(</a:t>
            </a:r>
            <a:r>
              <a:rPr lang="en-US" altLang="zh-CN" sz="1400" i="1" dirty="0" err="1" smtClean="0">
                <a:solidFill>
                  <a:srgbClr val="408080"/>
                </a:solidFill>
              </a:rPr>
              <a:t>u'the</a:t>
            </a:r>
            <a:r>
              <a:rPr lang="en-US" altLang="zh-CN" sz="1400" i="1" dirty="0" smtClean="0">
                <a:solidFill>
                  <a:srgbClr val="408080"/>
                </a:solidFill>
              </a:rPr>
              <a:t> </a:t>
            </a:r>
            <a:r>
              <a:rPr lang="en-US" altLang="zh-CN" sz="1400" i="1" dirty="0">
                <a:solidFill>
                  <a:srgbClr val="408080"/>
                </a:solidFill>
              </a:rPr>
              <a:t>distribution of users (NMF</a:t>
            </a:r>
            <a:r>
              <a:rPr lang="en-US" altLang="zh-CN" sz="1400" i="1" dirty="0" smtClean="0">
                <a:solidFill>
                  <a:srgbClr val="408080"/>
                </a:solidFill>
              </a:rPr>
              <a:t>)')</a:t>
            </a:r>
          </a:p>
          <a:p>
            <a:r>
              <a:rPr lang="en-US" altLang="zh-CN" sz="1400" i="1" dirty="0" smtClean="0">
                <a:solidFill>
                  <a:srgbClr val="408080"/>
                </a:solidFill>
              </a:rPr>
              <a:t>for </a:t>
            </a:r>
            <a:r>
              <a:rPr lang="en-US" altLang="zh-CN" sz="1400" i="1" dirty="0">
                <a:solidFill>
                  <a:srgbClr val="408080"/>
                </a:solidFill>
              </a:rPr>
              <a:t>item in </a:t>
            </a:r>
            <a:r>
              <a:rPr lang="en-US" altLang="zh-CN" sz="1400" i="1" dirty="0" err="1">
                <a:solidFill>
                  <a:srgbClr val="408080"/>
                </a:solidFill>
              </a:rPr>
              <a:t>zip_data</a:t>
            </a:r>
            <a:r>
              <a:rPr lang="en-US" altLang="zh-CN" sz="1400" i="1" dirty="0">
                <a:solidFill>
                  <a:srgbClr val="408080"/>
                </a:solidFill>
              </a:rPr>
              <a:t>:    </a:t>
            </a:r>
            <a:endParaRPr lang="en-US" altLang="zh-CN" sz="1400" i="1" dirty="0" smtClean="0">
              <a:solidFill>
                <a:srgbClr val="408080"/>
              </a:solidFill>
            </a:endParaRPr>
          </a:p>
          <a:p>
            <a:r>
              <a:rPr lang="zh-CN" altLang="en-US" sz="1400" i="1" dirty="0">
                <a:solidFill>
                  <a:srgbClr val="408080"/>
                </a:solidFill>
              </a:rPr>
              <a:t> </a:t>
            </a:r>
            <a:r>
              <a:rPr lang="zh-CN" altLang="en-US" sz="1400" i="1" dirty="0" smtClean="0">
                <a:solidFill>
                  <a:srgbClr val="408080"/>
                </a:solidFill>
              </a:rPr>
              <a:t>       </a:t>
            </a:r>
            <a:r>
              <a:rPr lang="en-US" altLang="zh-CN" sz="1400" i="1" dirty="0" err="1" smtClean="0">
                <a:solidFill>
                  <a:srgbClr val="408080"/>
                </a:solidFill>
              </a:rPr>
              <a:t>user_name</a:t>
            </a:r>
            <a:r>
              <a:rPr lang="en-US" altLang="zh-CN" sz="1400" i="1" dirty="0" smtClean="0">
                <a:solidFill>
                  <a:srgbClr val="408080"/>
                </a:solidFill>
              </a:rPr>
              <a:t> </a:t>
            </a:r>
            <a:r>
              <a:rPr lang="en-US" altLang="zh-CN" sz="1400" i="1" dirty="0">
                <a:solidFill>
                  <a:srgbClr val="408080"/>
                </a:solidFill>
              </a:rPr>
              <a:t>= item[0]    </a:t>
            </a:r>
            <a:endParaRPr lang="en-US" altLang="zh-CN" sz="1400" i="1" dirty="0" smtClean="0">
              <a:solidFill>
                <a:srgbClr val="408080"/>
              </a:solidFill>
            </a:endParaRPr>
          </a:p>
          <a:p>
            <a:r>
              <a:rPr lang="zh-CN" altLang="en-US" sz="1400" i="1" dirty="0">
                <a:solidFill>
                  <a:srgbClr val="408080"/>
                </a:solidFill>
              </a:rPr>
              <a:t> </a:t>
            </a:r>
            <a:r>
              <a:rPr lang="zh-CN" altLang="en-US" sz="1400" i="1" dirty="0" smtClean="0">
                <a:solidFill>
                  <a:srgbClr val="408080"/>
                </a:solidFill>
              </a:rPr>
              <a:t>       </a:t>
            </a:r>
            <a:r>
              <a:rPr lang="en-US" altLang="zh-CN" sz="1400" i="1" dirty="0" smtClean="0">
                <a:solidFill>
                  <a:srgbClr val="408080"/>
                </a:solidFill>
              </a:rPr>
              <a:t>data </a:t>
            </a:r>
            <a:r>
              <a:rPr lang="en-US" altLang="zh-CN" sz="1400" i="1" dirty="0">
                <a:solidFill>
                  <a:srgbClr val="408080"/>
                </a:solidFill>
              </a:rPr>
              <a:t>= item[1]    </a:t>
            </a:r>
            <a:endParaRPr lang="en-US" altLang="zh-CN" sz="1400" i="1" dirty="0" smtClean="0">
              <a:solidFill>
                <a:srgbClr val="408080"/>
              </a:solidFill>
            </a:endParaRPr>
          </a:p>
          <a:p>
            <a:r>
              <a:rPr lang="zh-CN" altLang="en-US" sz="1400" i="1" dirty="0">
                <a:solidFill>
                  <a:srgbClr val="408080"/>
                </a:solidFill>
              </a:rPr>
              <a:t> </a:t>
            </a:r>
            <a:r>
              <a:rPr lang="zh-CN" altLang="en-US" sz="1400" i="1" dirty="0" smtClean="0">
                <a:solidFill>
                  <a:srgbClr val="408080"/>
                </a:solidFill>
              </a:rPr>
              <a:t>       </a:t>
            </a:r>
            <a:r>
              <a:rPr lang="en-US" altLang="zh-CN" sz="1400" i="1" dirty="0" err="1" smtClean="0">
                <a:solidFill>
                  <a:srgbClr val="408080"/>
                </a:solidFill>
              </a:rPr>
              <a:t>plt.text</a:t>
            </a:r>
            <a:r>
              <a:rPr lang="en-US" altLang="zh-CN" sz="1400" i="1" dirty="0" smtClean="0">
                <a:solidFill>
                  <a:srgbClr val="408080"/>
                </a:solidFill>
              </a:rPr>
              <a:t>(data[0</a:t>
            </a:r>
            <a:r>
              <a:rPr lang="en-US" altLang="zh-CN" sz="1400" i="1" dirty="0">
                <a:solidFill>
                  <a:srgbClr val="408080"/>
                </a:solidFill>
              </a:rPr>
              <a:t>], data[1], </a:t>
            </a:r>
            <a:r>
              <a:rPr lang="en-US" altLang="zh-CN" sz="1400" i="1" dirty="0" err="1">
                <a:solidFill>
                  <a:srgbClr val="408080"/>
                </a:solidFill>
              </a:rPr>
              <a:t>user_name</a:t>
            </a:r>
            <a:r>
              <a:rPr lang="en-US" altLang="zh-CN" sz="1400" i="1" dirty="0">
                <a:solidFill>
                  <a:srgbClr val="408080"/>
                </a:solidFill>
              </a:rPr>
              <a:t>, </a:t>
            </a:r>
            <a:r>
              <a:rPr lang="en-US" altLang="zh-CN" sz="1400" i="1" dirty="0" err="1">
                <a:solidFill>
                  <a:srgbClr val="408080"/>
                </a:solidFill>
              </a:rPr>
              <a:t>bbox</a:t>
            </a:r>
            <a:r>
              <a:rPr lang="en-US" altLang="zh-CN" sz="1400" i="1" dirty="0">
                <a:solidFill>
                  <a:srgbClr val="408080"/>
                </a:solidFill>
              </a:rPr>
              <a:t>=</a:t>
            </a:r>
            <a:r>
              <a:rPr lang="en-US" altLang="zh-CN" sz="1400" i="1" dirty="0" err="1">
                <a:solidFill>
                  <a:srgbClr val="408080"/>
                </a:solidFill>
              </a:rPr>
              <a:t>dict</a:t>
            </a:r>
            <a:r>
              <a:rPr lang="en-US" altLang="zh-CN" sz="1400" i="1" dirty="0">
                <a:solidFill>
                  <a:srgbClr val="408080"/>
                </a:solidFill>
              </a:rPr>
              <a:t>(</a:t>
            </a:r>
            <a:r>
              <a:rPr lang="en-US" altLang="zh-CN" sz="1400" i="1" dirty="0" err="1">
                <a:solidFill>
                  <a:srgbClr val="408080"/>
                </a:solidFill>
              </a:rPr>
              <a:t>facecolor</a:t>
            </a:r>
            <a:r>
              <a:rPr lang="en-US" altLang="zh-CN" sz="1400" i="1" dirty="0">
                <a:solidFill>
                  <a:srgbClr val="408080"/>
                </a:solidFill>
              </a:rPr>
              <a:t>='green', alpha=0.2</a:t>
            </a:r>
            <a:r>
              <a:rPr lang="en-US" altLang="zh-CN" sz="1400" i="1" dirty="0" smtClean="0">
                <a:solidFill>
                  <a:srgbClr val="408080"/>
                </a:solidFill>
              </a:rPr>
              <a:t>))</a:t>
            </a:r>
          </a:p>
          <a:p>
            <a:r>
              <a:rPr lang="en-US" altLang="zh-CN" sz="1400" i="1" dirty="0" err="1" smtClean="0">
                <a:solidFill>
                  <a:srgbClr val="408080"/>
                </a:solidFill>
              </a:rPr>
              <a:t>plt.plot</a:t>
            </a:r>
            <a:r>
              <a:rPr lang="en-US" altLang="zh-CN" sz="1400" i="1" dirty="0" smtClean="0">
                <a:solidFill>
                  <a:srgbClr val="408080"/>
                </a:solidFill>
              </a:rPr>
              <a:t>(</a:t>
            </a:r>
            <a:r>
              <a:rPr lang="en-US" altLang="zh-CN" sz="1400" i="1" dirty="0" err="1" smtClean="0">
                <a:solidFill>
                  <a:srgbClr val="408080"/>
                </a:solidFill>
              </a:rPr>
              <a:t>bob_distribution</a:t>
            </a:r>
            <a:r>
              <a:rPr lang="en-US" altLang="zh-CN" sz="1400" i="1" dirty="0" smtClean="0">
                <a:solidFill>
                  <a:srgbClr val="408080"/>
                </a:solidFill>
              </a:rPr>
              <a:t>[0</a:t>
            </a:r>
            <a:r>
              <a:rPr lang="en-US" altLang="zh-CN" sz="1400" i="1" dirty="0">
                <a:solidFill>
                  <a:srgbClr val="408080"/>
                </a:solidFill>
              </a:rPr>
              <a:t>], </a:t>
            </a:r>
            <a:r>
              <a:rPr lang="en-US" altLang="zh-CN" sz="1400" i="1" dirty="0" err="1">
                <a:solidFill>
                  <a:srgbClr val="408080"/>
                </a:solidFill>
              </a:rPr>
              <a:t>bob_distribution</a:t>
            </a:r>
            <a:r>
              <a:rPr lang="en-US" altLang="zh-CN" sz="1400" i="1" dirty="0">
                <a:solidFill>
                  <a:srgbClr val="408080"/>
                </a:solidFill>
              </a:rPr>
              <a:t>[1], "</a:t>
            </a:r>
            <a:r>
              <a:rPr lang="en-US" altLang="zh-CN" sz="1400" i="1" dirty="0" err="1">
                <a:solidFill>
                  <a:srgbClr val="408080"/>
                </a:solidFill>
              </a:rPr>
              <a:t>bo</a:t>
            </a:r>
            <a:r>
              <a:rPr lang="en-US" altLang="zh-CN" sz="1400" i="1" dirty="0" smtClean="0">
                <a:solidFill>
                  <a:srgbClr val="408080"/>
                </a:solidFill>
              </a:rPr>
              <a:t>")</a:t>
            </a:r>
          </a:p>
          <a:p>
            <a:r>
              <a:rPr lang="en-US" altLang="zh-CN" sz="1400" i="1" dirty="0" err="1" smtClean="0">
                <a:solidFill>
                  <a:srgbClr val="408080"/>
                </a:solidFill>
              </a:rPr>
              <a:t>plt.text</a:t>
            </a:r>
            <a:r>
              <a:rPr lang="en-US" altLang="zh-CN" sz="1400" i="1" dirty="0" smtClean="0">
                <a:solidFill>
                  <a:srgbClr val="408080"/>
                </a:solidFill>
              </a:rPr>
              <a:t>(</a:t>
            </a:r>
            <a:r>
              <a:rPr lang="en-US" altLang="zh-CN" sz="1400" i="1" dirty="0" err="1" smtClean="0">
                <a:solidFill>
                  <a:srgbClr val="408080"/>
                </a:solidFill>
              </a:rPr>
              <a:t>bob_distribution</a:t>
            </a:r>
            <a:r>
              <a:rPr lang="en-US" altLang="zh-CN" sz="1400" i="1" dirty="0" smtClean="0">
                <a:solidFill>
                  <a:srgbClr val="408080"/>
                </a:solidFill>
              </a:rPr>
              <a:t>[0</a:t>
            </a:r>
            <a:r>
              <a:rPr lang="en-US" altLang="zh-CN" sz="1400" i="1" dirty="0">
                <a:solidFill>
                  <a:srgbClr val="408080"/>
                </a:solidFill>
              </a:rPr>
              <a:t>], </a:t>
            </a:r>
            <a:r>
              <a:rPr lang="en-US" altLang="zh-CN" sz="1400" i="1" dirty="0" err="1">
                <a:solidFill>
                  <a:srgbClr val="408080"/>
                </a:solidFill>
              </a:rPr>
              <a:t>bob_distribution</a:t>
            </a:r>
            <a:r>
              <a:rPr lang="en-US" altLang="zh-CN" sz="1400" i="1" dirty="0">
                <a:solidFill>
                  <a:srgbClr val="408080"/>
                </a:solidFill>
              </a:rPr>
              <a:t>[1], "Bob", </a:t>
            </a:r>
            <a:r>
              <a:rPr lang="en-US" altLang="zh-CN" sz="1400" i="1" dirty="0" err="1">
                <a:solidFill>
                  <a:srgbClr val="408080"/>
                </a:solidFill>
              </a:rPr>
              <a:t>bbox</a:t>
            </a:r>
            <a:r>
              <a:rPr lang="en-US" altLang="zh-CN" sz="1400" i="1" dirty="0">
                <a:solidFill>
                  <a:srgbClr val="408080"/>
                </a:solidFill>
              </a:rPr>
              <a:t>=</a:t>
            </a:r>
            <a:r>
              <a:rPr lang="en-US" altLang="zh-CN" sz="1400" i="1" dirty="0" err="1">
                <a:solidFill>
                  <a:srgbClr val="408080"/>
                </a:solidFill>
              </a:rPr>
              <a:t>dict</a:t>
            </a:r>
            <a:r>
              <a:rPr lang="en-US" altLang="zh-CN" sz="1400" i="1" dirty="0">
                <a:solidFill>
                  <a:srgbClr val="408080"/>
                </a:solidFill>
              </a:rPr>
              <a:t>(</a:t>
            </a:r>
            <a:r>
              <a:rPr lang="en-US" altLang="zh-CN" sz="1400" i="1" dirty="0" err="1">
                <a:solidFill>
                  <a:srgbClr val="408080"/>
                </a:solidFill>
              </a:rPr>
              <a:t>facecolor</a:t>
            </a:r>
            <a:r>
              <a:rPr lang="en-US" altLang="zh-CN" sz="1400" i="1" dirty="0">
                <a:solidFill>
                  <a:srgbClr val="408080"/>
                </a:solidFill>
              </a:rPr>
              <a:t>='red', alpha=0.2</a:t>
            </a:r>
            <a:r>
              <a:rPr lang="en-US" altLang="zh-CN" sz="1400" i="1" dirty="0" smtClean="0">
                <a:solidFill>
                  <a:srgbClr val="408080"/>
                </a:solidFill>
              </a:rPr>
              <a:t>))</a:t>
            </a:r>
          </a:p>
          <a:p>
            <a:r>
              <a:rPr lang="en-US" altLang="zh-CN" sz="1400" i="1" dirty="0" err="1" smtClean="0">
                <a:solidFill>
                  <a:srgbClr val="408080"/>
                </a:solidFill>
              </a:rPr>
              <a:t>plt.show</a:t>
            </a:r>
            <a:r>
              <a:rPr lang="en-US" altLang="zh-CN" sz="1400" i="1" dirty="0" smtClean="0">
                <a:solidFill>
                  <a:srgbClr val="408080"/>
                </a:solidFill>
              </a:rPr>
              <a:t>()</a:t>
            </a:r>
          </a:p>
          <a:p>
            <a:r>
              <a:rPr lang="zh-CN" altLang="en-US" sz="1400" i="1" dirty="0" smtClean="0">
                <a:solidFill>
                  <a:srgbClr val="408080"/>
                </a:solidFill>
              </a:rPr>
              <a:t> </a:t>
            </a:r>
            <a:endParaRPr lang="zh-CN" altLang="en-US" sz="1400" i="1" dirty="0">
              <a:solidFill>
                <a:schemeClr val="accent5">
                  <a:lumMod val="75000"/>
                </a:schemeClr>
              </a:solidFill>
            </a:endParaRPr>
          </a:p>
        </p:txBody>
      </p:sp>
      <p:pic>
        <p:nvPicPr>
          <p:cNvPr id="2" name="图片 1"/>
          <p:cNvPicPr>
            <a:picLocks noChangeAspect="1"/>
          </p:cNvPicPr>
          <p:nvPr/>
        </p:nvPicPr>
        <p:blipFill>
          <a:blip r:embed="rId2"/>
          <a:stretch>
            <a:fillRect/>
          </a:stretch>
        </p:blipFill>
        <p:spPr>
          <a:xfrm>
            <a:off x="5799201" y="2852936"/>
            <a:ext cx="3193736" cy="2565460"/>
          </a:xfrm>
          <a:prstGeom prst="rect">
            <a:avLst/>
          </a:prstGeom>
        </p:spPr>
      </p:pic>
      <p:pic>
        <p:nvPicPr>
          <p:cNvPr id="7" name="图片 6"/>
          <p:cNvPicPr>
            <a:picLocks noChangeAspect="1"/>
          </p:cNvPicPr>
          <p:nvPr/>
        </p:nvPicPr>
        <p:blipFill>
          <a:blip r:embed="rId3"/>
          <a:stretch>
            <a:fillRect/>
          </a:stretch>
        </p:blipFill>
        <p:spPr>
          <a:xfrm>
            <a:off x="6018234" y="2274233"/>
            <a:ext cx="2451100" cy="469900"/>
          </a:xfrm>
          <a:prstGeom prst="rect">
            <a:avLst/>
          </a:prstGeom>
        </p:spPr>
      </p:pic>
    </p:spTree>
    <p:extLst>
      <p:ext uri="{BB962C8B-B14F-4D97-AF65-F5344CB8AC3E}">
        <p14:creationId xmlns:p14="http://schemas.microsoft.com/office/powerpoint/2010/main" val="8405824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代码及数据</a:t>
            </a:r>
            <a:endParaRPr kumimoji="1" lang="zh-CN" altLang="en-US" dirty="0"/>
          </a:p>
        </p:txBody>
      </p:sp>
      <p:sp>
        <p:nvSpPr>
          <p:cNvPr id="3" name="文本占位符 2"/>
          <p:cNvSpPr>
            <a:spLocks noGrp="1"/>
          </p:cNvSpPr>
          <p:nvPr>
            <p:ph type="body" idx="1"/>
          </p:nvPr>
        </p:nvSpPr>
        <p:spPr/>
        <p:txBody>
          <a:bodyPr/>
          <a:lstStyle/>
          <a:p>
            <a:r>
              <a:rPr lang="zh-CN" altLang="en-US" b="1" dirty="0" smtClean="0"/>
              <a:t>代码</a:t>
            </a:r>
            <a:endParaRPr lang="en-US" altLang="zh-CN" b="1" dirty="0" smtClean="0"/>
          </a:p>
          <a:p>
            <a:pPr lvl="1"/>
            <a:r>
              <a:rPr lang="en-US" altLang="zh-CN" b="1" dirty="0" err="1" smtClean="0"/>
              <a:t>NMF</a:t>
            </a:r>
            <a:r>
              <a:rPr lang="en-US" altLang="zh-CN" b="1" dirty="0" err="1" smtClean="0"/>
              <a:t>.py</a:t>
            </a:r>
            <a:endParaRPr lang="en-US" altLang="zh-CN" b="1" dirty="0" smtClean="0"/>
          </a:p>
          <a:p>
            <a:r>
              <a:rPr lang="zh-CN" altLang="en-US" b="1" dirty="0" smtClean="0"/>
              <a:t>数据</a:t>
            </a:r>
            <a:endParaRPr lang="en-US" altLang="zh-CN" b="1" dirty="0" smtClean="0"/>
          </a:p>
          <a:p>
            <a:pPr lvl="1"/>
            <a:r>
              <a:rPr lang="en-US" altLang="zh-CN" b="1" dirty="0" err="1" smtClean="0"/>
              <a:t>rating</a:t>
            </a:r>
            <a:r>
              <a:rPr lang="en-US" altLang="zh-CN" b="1" dirty="0" err="1" smtClean="0"/>
              <a:t>.csv</a:t>
            </a:r>
            <a:endParaRPr lang="zh-CN" altLang="en-US" dirty="0"/>
          </a:p>
          <a:p>
            <a:endParaRPr kumimoji="1" lang="zh-CN" altLang="en-US" dirty="0"/>
          </a:p>
        </p:txBody>
      </p:sp>
    </p:spTree>
    <p:extLst>
      <p:ext uri="{BB962C8B-B14F-4D97-AF65-F5344CB8AC3E}">
        <p14:creationId xmlns:p14="http://schemas.microsoft.com/office/powerpoint/2010/main" val="62301263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8313" y="116632"/>
            <a:ext cx="8229600" cy="1143000"/>
          </a:xfrm>
        </p:spPr>
        <p:txBody>
          <a:bodyPr>
            <a:normAutofit/>
          </a:bodyPr>
          <a:lstStyle/>
          <a:p>
            <a:r>
              <a:rPr lang="zh-CN" altLang="en-US" dirty="0" smtClean="0">
                <a:solidFill>
                  <a:schemeClr val="tx1"/>
                </a:solidFill>
              </a:rPr>
              <a:t>推荐算法</a:t>
            </a:r>
            <a:endParaRPr lang="en-US" dirty="0">
              <a:solidFill>
                <a:schemeClr val="tx1"/>
              </a:solidFill>
            </a:endParaRPr>
          </a:p>
        </p:txBody>
      </p:sp>
      <p:pic>
        <p:nvPicPr>
          <p:cNvPr id="1026" name="Picture 2" descr="http://tc.sinaimg.cn/maxwidth.800/tc.service.weibo.com/img_zishu010_com/9d98ef9121efd112f646f4a0a352d42e.jp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73113" y="2312987"/>
            <a:ext cx="7620000" cy="313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34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000" y="1774293"/>
            <a:ext cx="8001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300" dirty="0" smtClean="0"/>
              <a:t>方案</a:t>
            </a:r>
            <a:r>
              <a:rPr lang="en-US" sz="3300" dirty="0" smtClean="0"/>
              <a:t> </a:t>
            </a:r>
            <a:r>
              <a:rPr lang="en-US" sz="3300" dirty="0"/>
              <a:t>0: </a:t>
            </a:r>
            <a:br>
              <a:rPr lang="en-US" sz="3300" dirty="0"/>
            </a:br>
            <a:r>
              <a:rPr lang="zh-CN" altLang="en-US" sz="3300" dirty="0" smtClean="0"/>
              <a:t>流行度</a:t>
            </a:r>
            <a:endParaRPr lang="en-US" sz="3300" dirty="0"/>
          </a:p>
        </p:txBody>
      </p:sp>
    </p:spTree>
    <p:extLst>
      <p:ext uri="{BB962C8B-B14F-4D97-AF65-F5344CB8AC3E}">
        <p14:creationId xmlns:p14="http://schemas.microsoft.com/office/powerpoint/2010/main" val="1227779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最简单的方法</a:t>
            </a:r>
            <a:r>
              <a:rPr lang="en-US" dirty="0" smtClean="0"/>
              <a:t>: </a:t>
            </a:r>
            <a:r>
              <a:rPr lang="zh-CN" altLang="en-US" dirty="0" smtClean="0"/>
              <a:t>流行度</a:t>
            </a:r>
            <a:endParaRPr lang="en-US" dirty="0"/>
          </a:p>
        </p:txBody>
      </p:sp>
      <p:sp>
        <p:nvSpPr>
          <p:cNvPr id="3" name="Content Placeholder 2"/>
          <p:cNvSpPr>
            <a:spLocks noGrp="1"/>
          </p:cNvSpPr>
          <p:nvPr>
            <p:ph idx="1"/>
          </p:nvPr>
        </p:nvSpPr>
        <p:spPr/>
        <p:txBody>
          <a:bodyPr/>
          <a:lstStyle/>
          <a:p>
            <a:r>
              <a:rPr lang="zh-CN" altLang="en-US" dirty="0" smtClean="0"/>
              <a:t>大众目前都在关注些什么？</a:t>
            </a:r>
            <a:endParaRPr lang="en-US" dirty="0" smtClean="0"/>
          </a:p>
          <a:p>
            <a:pPr lvl="1"/>
            <a:r>
              <a:rPr lang="zh-CN" altLang="en-US" dirty="0" smtClean="0"/>
              <a:t>按照全局流行度进行排序</a:t>
            </a:r>
            <a:endParaRPr lang="en-US" dirty="0" smtClean="0"/>
          </a:p>
          <a:p>
            <a:pPr lvl="1"/>
            <a:endParaRPr lang="en-US" dirty="0"/>
          </a:p>
          <a:p>
            <a:pPr lvl="1"/>
            <a:endParaRPr lang="en-US" dirty="0" smtClean="0"/>
          </a:p>
          <a:p>
            <a:pPr lvl="1"/>
            <a:endParaRPr lang="en-US" dirty="0"/>
          </a:p>
          <a:p>
            <a:r>
              <a:rPr lang="zh-CN" altLang="en-US" dirty="0" smtClean="0"/>
              <a:t>局限性</a:t>
            </a:r>
            <a:endParaRPr lang="en-US" dirty="0" smtClean="0"/>
          </a:p>
          <a:p>
            <a:pPr lvl="1"/>
            <a:r>
              <a:rPr lang="zh-CN" altLang="en-US" dirty="0" smtClean="0">
                <a:solidFill>
                  <a:schemeClr val="accent1"/>
                </a:solidFill>
              </a:rPr>
              <a:t>缺乏个性化</a:t>
            </a:r>
            <a:endParaRPr lang="en-US" dirty="0">
              <a:solidFill>
                <a:schemeClr val="accent1"/>
              </a:solidFill>
            </a:endParaRPr>
          </a:p>
        </p:txBody>
      </p:sp>
      <p:pic>
        <p:nvPicPr>
          <p:cNvPr id="4" name="Picture 3"/>
          <p:cNvPicPr>
            <a:picLocks noChangeAspect="1"/>
          </p:cNvPicPr>
          <p:nvPr/>
        </p:nvPicPr>
        <p:blipFill>
          <a:blip r:embed="rId2"/>
          <a:stretch>
            <a:fillRect/>
          </a:stretch>
        </p:blipFill>
        <p:spPr>
          <a:xfrm>
            <a:off x="4716016" y="2708920"/>
            <a:ext cx="3859065" cy="3767579"/>
          </a:xfrm>
          <a:prstGeom prst="rect">
            <a:avLst/>
          </a:prstGeom>
          <a:ln>
            <a:solidFill>
              <a:schemeClr val="tx1"/>
            </a:solidFill>
          </a:ln>
        </p:spPr>
      </p:pic>
    </p:spTree>
    <p:extLst>
      <p:ext uri="{BB962C8B-B14F-4D97-AF65-F5344CB8AC3E}">
        <p14:creationId xmlns:p14="http://schemas.microsoft.com/office/powerpoint/2010/main" val="128079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5588</TotalTime>
  <Words>2945</Words>
  <Application>Microsoft Macintosh PowerPoint</Application>
  <PresentationFormat>全屏显示(4:3)</PresentationFormat>
  <Paragraphs>581</Paragraphs>
  <Slides>64</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64</vt:i4>
      </vt:variant>
    </vt:vector>
  </HeadingPairs>
  <TitlesOfParts>
    <vt:vector size="72" baseType="lpstr">
      <vt:lpstr>Calibri</vt:lpstr>
      <vt:lpstr>DengXian</vt:lpstr>
      <vt:lpstr>Mangal</vt:lpstr>
      <vt:lpstr>Times New Roman</vt:lpstr>
      <vt:lpstr>Verdana</vt:lpstr>
      <vt:lpstr>宋体</vt:lpstr>
      <vt:lpstr>Arial</vt:lpstr>
      <vt:lpstr>Office 主题</vt:lpstr>
      <vt:lpstr>推荐系统</vt:lpstr>
      <vt:lpstr>内容</vt:lpstr>
      <vt:lpstr>为什么要推荐？</vt:lpstr>
      <vt:lpstr>音乐推荐</vt:lpstr>
      <vt:lpstr>产品推荐</vt:lpstr>
      <vt:lpstr>朋友推荐</vt:lpstr>
      <vt:lpstr>推荐算法</vt:lpstr>
      <vt:lpstr>PowerPoint 演示文稿</vt:lpstr>
      <vt:lpstr>最简单的方法: 流行度</vt:lpstr>
      <vt:lpstr>PowerPoint 演示文稿</vt:lpstr>
      <vt:lpstr>计算用户购买某种商品的概率</vt:lpstr>
      <vt:lpstr>基于个人信息进行分类推荐</vt:lpstr>
      <vt:lpstr>基于历史购买信息进行分类推荐</vt:lpstr>
      <vt:lpstr>PowerPoint 演示文稿</vt:lpstr>
      <vt:lpstr>共现矩阵</vt:lpstr>
      <vt:lpstr>根据共现矩阵进行推荐</vt:lpstr>
      <vt:lpstr>共现矩阵需要归一化</vt:lpstr>
      <vt:lpstr>归一化共现矩阵: 相似度矩阵</vt:lpstr>
      <vt:lpstr>共现矩阵的局限性</vt:lpstr>
      <vt:lpstr>多个商品(加权) 平均</vt:lpstr>
      <vt:lpstr>相似度矩阵的局限性</vt:lpstr>
      <vt:lpstr>协同过滤算法</vt:lpstr>
      <vt:lpstr>用户-物品评分矩阵</vt:lpstr>
      <vt:lpstr>基于用户的协同过滤</vt:lpstr>
      <vt:lpstr>用户相似度</vt:lpstr>
      <vt:lpstr>Pearson correlation</vt:lpstr>
      <vt:lpstr>预测评分</vt:lpstr>
      <vt:lpstr>基于物品的协同过滤</vt:lpstr>
      <vt:lpstr>物品相似度</vt:lpstr>
      <vt:lpstr>预测评分</vt:lpstr>
      <vt:lpstr>协同过滤的问题</vt:lpstr>
      <vt:lpstr>一种基于图的方法</vt:lpstr>
      <vt:lpstr>PowerPoint 演示文稿</vt:lpstr>
      <vt:lpstr>矩阵补全问题</vt:lpstr>
      <vt:lpstr>假设为每个用户和物品设置d个隐话题</vt:lpstr>
      <vt:lpstr>矩阵分解的一般形式</vt:lpstr>
      <vt:lpstr>矩阵分解模型：从数据中发现隐话题</vt:lpstr>
      <vt:lpstr>损失函数的求解</vt:lpstr>
      <vt:lpstr>加入正则项</vt:lpstr>
      <vt:lpstr>带偏置的矩阵分解</vt:lpstr>
      <vt:lpstr>解决冷启动问题</vt:lpstr>
      <vt:lpstr>对时间建模</vt:lpstr>
      <vt:lpstr>矩阵分解的优缺点</vt:lpstr>
      <vt:lpstr>PowerPoint 演示文稿</vt:lpstr>
      <vt:lpstr>婴儿用品</vt:lpstr>
      <vt:lpstr>用户喜欢的婴儿用品</vt:lpstr>
      <vt:lpstr>召回率：喜欢中被推荐的婴儿用品</vt:lpstr>
      <vt:lpstr>准确率：推荐中被喜欢的婴儿用品</vt:lpstr>
      <vt:lpstr>最大化召回率: 推荐所有用品</vt:lpstr>
      <vt:lpstr>那么这时候准确率是多少呢？</vt:lpstr>
      <vt:lpstr>最优的推荐</vt:lpstr>
      <vt:lpstr>准确率 – 召回率曲线</vt:lpstr>
      <vt:lpstr>评价指标</vt:lpstr>
      <vt:lpstr>PowerPoint 演示文稿</vt:lpstr>
      <vt:lpstr>数据集</vt:lpstr>
      <vt:lpstr>实验</vt:lpstr>
      <vt:lpstr>实验</vt:lpstr>
      <vt:lpstr>PowerPoint 演示文稿</vt:lpstr>
      <vt:lpstr>PowerPoint 演示文稿</vt:lpstr>
      <vt:lpstr>PowerPoint 演示文稿</vt:lpstr>
      <vt:lpstr>PowerPoint 演示文稿</vt:lpstr>
      <vt:lpstr>PowerPoint 演示文稿</vt:lpstr>
      <vt:lpstr>PowerPoint 演示文稿</vt:lpstr>
      <vt:lpstr>代码及数据</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推荐系统</dc:title>
  <dc:creator>Qiuyue</dc:creator>
  <cp:lastModifiedBy>markwa2725</cp:lastModifiedBy>
  <cp:revision>214</cp:revision>
  <dcterms:created xsi:type="dcterms:W3CDTF">2017-06-04T01:22:44Z</dcterms:created>
  <dcterms:modified xsi:type="dcterms:W3CDTF">2017-07-06T10:40:15Z</dcterms:modified>
</cp:coreProperties>
</file>